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5887" autoAdjust="0"/>
  </p:normalViewPr>
  <p:slideViewPr>
    <p:cSldViewPr>
      <p:cViewPr varScale="1">
        <p:scale>
          <a:sx n="70" d="100"/>
          <a:sy n="70" d="100"/>
        </p:scale>
        <p:origin x="1026" y="66"/>
      </p:cViewPr>
      <p:guideLst>
        <p:guide orient="horz" pos="2880"/>
        <p:guide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8527"/>
            <a:ext cx="20071430" cy="1105222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99774"/>
            <a:ext cx="20069175" cy="10935335"/>
          </a:xfrm>
          <a:custGeom>
            <a:avLst/>
            <a:gdLst/>
            <a:ahLst/>
            <a:cxnLst/>
            <a:rect l="l" t="t" r="r" b="b"/>
            <a:pathLst>
              <a:path w="20069175" h="10935335">
                <a:moveTo>
                  <a:pt x="0" y="10935219"/>
                </a:moveTo>
                <a:lnTo>
                  <a:pt x="20068708" y="10935219"/>
                </a:lnTo>
                <a:lnTo>
                  <a:pt x="20068708" y="0"/>
                </a:lnTo>
                <a:lnTo>
                  <a:pt x="0" y="0"/>
                </a:lnTo>
                <a:lnTo>
                  <a:pt x="0" y="10935219"/>
                </a:lnTo>
                <a:close/>
              </a:path>
            </a:pathLst>
          </a:custGeom>
          <a:solidFill>
            <a:srgbClr val="FFFFFF">
              <a:alpha val="431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28594" y="861828"/>
            <a:ext cx="5646910" cy="779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8059"/>
            <a:ext cx="20094047" cy="110924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103610" cy="11308715"/>
          </a:xfrm>
          <a:custGeom>
            <a:avLst/>
            <a:gdLst/>
            <a:ahLst/>
            <a:cxnLst/>
            <a:rect l="l" t="t" r="r" b="b"/>
            <a:pathLst>
              <a:path w="11103610" h="11308715">
                <a:moveTo>
                  <a:pt x="0" y="11308555"/>
                </a:moveTo>
                <a:lnTo>
                  <a:pt x="11103001" y="11308555"/>
                </a:lnTo>
                <a:lnTo>
                  <a:pt x="11103001" y="0"/>
                </a:lnTo>
                <a:lnTo>
                  <a:pt x="0" y="0"/>
                </a:lnTo>
                <a:lnTo>
                  <a:pt x="0" y="11308555"/>
                </a:lnTo>
                <a:close/>
              </a:path>
            </a:pathLst>
          </a:custGeom>
          <a:solidFill>
            <a:srgbClr val="FFFB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3002" y="0"/>
            <a:ext cx="8995861" cy="1130708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081892" y="0"/>
            <a:ext cx="8996045" cy="11307445"/>
          </a:xfrm>
          <a:custGeom>
            <a:avLst/>
            <a:gdLst/>
            <a:ahLst/>
            <a:cxnLst/>
            <a:rect l="l" t="t" r="r" b="b"/>
            <a:pathLst>
              <a:path w="8996044" h="11307445">
                <a:moveTo>
                  <a:pt x="8995862" y="0"/>
                </a:moveTo>
                <a:lnTo>
                  <a:pt x="0" y="0"/>
                </a:lnTo>
                <a:lnTo>
                  <a:pt x="0" y="11307083"/>
                </a:lnTo>
                <a:lnTo>
                  <a:pt x="8995862" y="11307083"/>
                </a:lnTo>
                <a:lnTo>
                  <a:pt x="8995862" y="0"/>
                </a:lnTo>
                <a:close/>
              </a:path>
            </a:pathLst>
          </a:custGeom>
          <a:solidFill>
            <a:srgbClr val="000000">
              <a:alpha val="78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071328" y="1476"/>
            <a:ext cx="8996045" cy="11307445"/>
          </a:xfrm>
          <a:custGeom>
            <a:avLst/>
            <a:gdLst/>
            <a:ahLst/>
            <a:cxnLst/>
            <a:rect l="l" t="t" r="r" b="b"/>
            <a:pathLst>
              <a:path w="8996044" h="11307445">
                <a:moveTo>
                  <a:pt x="8995862" y="0"/>
                </a:moveTo>
                <a:lnTo>
                  <a:pt x="0" y="0"/>
                </a:lnTo>
                <a:lnTo>
                  <a:pt x="0" y="11307079"/>
                </a:lnTo>
                <a:lnTo>
                  <a:pt x="8995862" y="11307079"/>
                </a:lnTo>
                <a:lnTo>
                  <a:pt x="8995862" y="0"/>
                </a:lnTo>
                <a:close/>
              </a:path>
            </a:pathLst>
          </a:custGeom>
          <a:solidFill>
            <a:srgbClr val="000000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3134" y="610662"/>
            <a:ext cx="19077831" cy="2818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9007" y="2971083"/>
            <a:ext cx="9912350" cy="2538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5.jpg"/><Relationship Id="rId21" Type="http://schemas.openxmlformats.org/officeDocument/2006/relationships/image" Target="../media/image72.png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4.png"/><Relationship Id="rId16" Type="http://schemas.openxmlformats.org/officeDocument/2006/relationships/image" Target="../media/image67.png"/><Relationship Id="rId20" Type="http://schemas.openxmlformats.org/officeDocument/2006/relationships/image" Target="../media/image7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12.png"/><Relationship Id="rId5" Type="http://schemas.openxmlformats.org/officeDocument/2006/relationships/image" Target="../media/image57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19" Type="http://schemas.openxmlformats.org/officeDocument/2006/relationships/image" Target="../media/image70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63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1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3" Type="http://schemas.openxmlformats.org/officeDocument/2006/relationships/image" Target="../media/image2.png"/><Relationship Id="rId21" Type="http://schemas.openxmlformats.org/officeDocument/2006/relationships/image" Target="../media/image111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5" Type="http://schemas.openxmlformats.org/officeDocument/2006/relationships/image" Target="../media/image63.png"/><Relationship Id="rId2" Type="http://schemas.openxmlformats.org/officeDocument/2006/relationships/image" Target="../media/image93.png"/><Relationship Id="rId16" Type="http://schemas.openxmlformats.org/officeDocument/2006/relationships/image" Target="../media/image106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24" Type="http://schemas.openxmlformats.org/officeDocument/2006/relationships/image" Target="../media/image12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23" Type="http://schemas.openxmlformats.org/officeDocument/2006/relationships/image" Target="../media/image113.png"/><Relationship Id="rId10" Type="http://schemas.openxmlformats.org/officeDocument/2006/relationships/image" Target="../media/image100.png"/><Relationship Id="rId19" Type="http://schemas.openxmlformats.org/officeDocument/2006/relationships/image" Target="../media/image109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Relationship Id="rId22" Type="http://schemas.openxmlformats.org/officeDocument/2006/relationships/image" Target="../media/image1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8.png"/><Relationship Id="rId7" Type="http://schemas.openxmlformats.org/officeDocument/2006/relationships/hyperlink" Target="http://www.hralways.in/" TargetMode="External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hyperlink" Target="mailto:anushka@hralways.in" TargetMode="External"/><Relationship Id="rId4" Type="http://schemas.openxmlformats.org/officeDocument/2006/relationships/image" Target="../media/image129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41470" y="5887544"/>
            <a:ext cx="6266815" cy="2085975"/>
          </a:xfrm>
          <a:prstGeom prst="rect">
            <a:avLst/>
          </a:prstGeom>
        </p:spPr>
        <p:txBody>
          <a:bodyPr vert="horz" wrap="square" lIns="0" tIns="403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75"/>
              </a:spcBef>
            </a:pPr>
            <a:r>
              <a:rPr sz="6600" b="1" spc="490" dirty="0">
                <a:solidFill>
                  <a:srgbClr val="FFFFFF"/>
                </a:solidFill>
                <a:latin typeface="Trebuchet MS"/>
                <a:cs typeface="Trebuchet MS"/>
              </a:rPr>
              <a:t>HRAlways</a:t>
            </a:r>
            <a:endParaRPr sz="6600">
              <a:latin typeface="Trebuchet MS"/>
              <a:cs typeface="Trebuchet MS"/>
            </a:endParaRPr>
          </a:p>
          <a:p>
            <a:pPr marL="36830">
              <a:lnSpc>
                <a:spcPct val="100000"/>
              </a:lnSpc>
              <a:spcBef>
                <a:spcPts val="1500"/>
              </a:spcBef>
            </a:pPr>
            <a:r>
              <a:rPr sz="31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Meant</a:t>
            </a:r>
            <a:r>
              <a:rPr sz="31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dirty="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31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dirty="0">
                <a:solidFill>
                  <a:srgbClr val="FFFFFF"/>
                </a:solidFill>
                <a:latin typeface="Lucida Sans Unicode"/>
                <a:cs typeface="Lucida Sans Unicode"/>
              </a:rPr>
              <a:t>Deliver</a:t>
            </a:r>
            <a:r>
              <a:rPr sz="31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Quality</a:t>
            </a:r>
            <a:r>
              <a:rPr sz="31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Always</a:t>
            </a:r>
            <a:endParaRPr sz="31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090" y="0"/>
            <a:ext cx="15260319" cy="11308715"/>
            <a:chOff x="11090" y="0"/>
            <a:chExt cx="15260319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61643" y="2345603"/>
              <a:ext cx="3909273" cy="41117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90" y="0"/>
              <a:ext cx="11092444" cy="113085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135360"/>
            <a:chOff x="0" y="0"/>
            <a:chExt cx="20104100" cy="11135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13515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15575" y="1284149"/>
              <a:ext cx="8581937" cy="88533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316" y="594704"/>
              <a:ext cx="6004109" cy="159785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HRAlways</a:t>
            </a:r>
            <a:r>
              <a:rPr spc="-125" dirty="0"/>
              <a:t> </a:t>
            </a:r>
            <a:r>
              <a:rPr dirty="0"/>
              <a:t>delivers</a:t>
            </a:r>
            <a:r>
              <a:rPr spc="-114" dirty="0"/>
              <a:t> </a:t>
            </a:r>
            <a:r>
              <a:rPr dirty="0"/>
              <a:t>creative</a:t>
            </a:r>
            <a:r>
              <a:rPr spc="-114" dirty="0"/>
              <a:t> </a:t>
            </a:r>
            <a:r>
              <a:rPr dirty="0"/>
              <a:t>and</a:t>
            </a:r>
            <a:r>
              <a:rPr spc="-120" dirty="0"/>
              <a:t> </a:t>
            </a:r>
            <a:r>
              <a:rPr spc="-10" dirty="0"/>
              <a:t>strategic</a:t>
            </a:r>
            <a:r>
              <a:rPr spc="-110" dirty="0"/>
              <a:t> </a:t>
            </a:r>
            <a:r>
              <a:rPr spc="-10" dirty="0"/>
              <a:t>recruitment </a:t>
            </a:r>
            <a:r>
              <a:rPr dirty="0"/>
              <a:t>solutions</a:t>
            </a:r>
            <a:r>
              <a:rPr spc="-85" dirty="0"/>
              <a:t> </a:t>
            </a:r>
            <a:r>
              <a:rPr dirty="0"/>
              <a:t>across</a:t>
            </a:r>
            <a:r>
              <a:rPr spc="-80" dirty="0"/>
              <a:t> </a:t>
            </a:r>
            <a:r>
              <a:rPr dirty="0"/>
              <a:t>multiple</a:t>
            </a:r>
            <a:r>
              <a:rPr spc="-90" dirty="0"/>
              <a:t> </a:t>
            </a:r>
            <a:r>
              <a:rPr dirty="0"/>
              <a:t>industries,</a:t>
            </a:r>
            <a:r>
              <a:rPr spc="-85" dirty="0"/>
              <a:t> </a:t>
            </a:r>
            <a:r>
              <a:rPr dirty="0"/>
              <a:t>striving</a:t>
            </a:r>
            <a:r>
              <a:rPr spc="-80" dirty="0"/>
              <a:t> </a:t>
            </a:r>
            <a:r>
              <a:rPr dirty="0"/>
              <a:t>to</a:t>
            </a:r>
            <a:r>
              <a:rPr spc="-85" dirty="0"/>
              <a:t> </a:t>
            </a:r>
            <a:r>
              <a:rPr spc="-10" dirty="0"/>
              <a:t>provide exceptional</a:t>
            </a:r>
            <a:r>
              <a:rPr spc="-60" dirty="0"/>
              <a:t> </a:t>
            </a:r>
            <a:r>
              <a:rPr dirty="0"/>
              <a:t>service</a:t>
            </a:r>
            <a:r>
              <a:rPr spc="-70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spc="-10" dirty="0"/>
              <a:t>attention</a:t>
            </a:r>
            <a:r>
              <a:rPr spc="-70" dirty="0"/>
              <a:t> </a:t>
            </a:r>
            <a:r>
              <a:rPr dirty="0"/>
              <a:t>to</a:t>
            </a:r>
            <a:r>
              <a:rPr spc="-60" dirty="0"/>
              <a:t> </a:t>
            </a:r>
            <a:r>
              <a:rPr dirty="0"/>
              <a:t>detail.</a:t>
            </a:r>
            <a:r>
              <a:rPr spc="-70" dirty="0"/>
              <a:t> </a:t>
            </a:r>
            <a:r>
              <a:rPr dirty="0"/>
              <a:t>When</a:t>
            </a:r>
            <a:r>
              <a:rPr spc="-70" dirty="0"/>
              <a:t> </a:t>
            </a:r>
            <a:r>
              <a:rPr dirty="0"/>
              <a:t>you</a:t>
            </a:r>
            <a:r>
              <a:rPr spc="-65" dirty="0"/>
              <a:t> </a:t>
            </a:r>
            <a:r>
              <a:rPr spc="-20" dirty="0"/>
              <a:t>work </a:t>
            </a:r>
            <a:r>
              <a:rPr dirty="0"/>
              <a:t>with</a:t>
            </a:r>
            <a:r>
              <a:rPr spc="-65" dirty="0"/>
              <a:t> </a:t>
            </a:r>
            <a:r>
              <a:rPr spc="-10" dirty="0"/>
              <a:t>HRAlways,</a:t>
            </a:r>
            <a:r>
              <a:rPr spc="-70" dirty="0"/>
              <a:t> </a:t>
            </a:r>
            <a:r>
              <a:rPr dirty="0"/>
              <a:t>you’ll</a:t>
            </a:r>
            <a:r>
              <a:rPr spc="-55" dirty="0"/>
              <a:t> </a:t>
            </a:r>
            <a:r>
              <a:rPr dirty="0"/>
              <a:t>experience</a:t>
            </a:r>
            <a:r>
              <a:rPr spc="-65" dirty="0"/>
              <a:t> </a:t>
            </a:r>
            <a:r>
              <a:rPr dirty="0"/>
              <a:t>a</a:t>
            </a:r>
            <a:r>
              <a:rPr spc="-55" dirty="0"/>
              <a:t> </a:t>
            </a:r>
            <a:r>
              <a:rPr spc="-10" dirty="0"/>
              <a:t>one-</a:t>
            </a:r>
            <a:r>
              <a:rPr spc="-25" dirty="0"/>
              <a:t>on-</a:t>
            </a:r>
            <a:r>
              <a:rPr dirty="0"/>
              <a:t>one</a:t>
            </a:r>
            <a:r>
              <a:rPr spc="-65" dirty="0"/>
              <a:t> </a:t>
            </a:r>
            <a:r>
              <a:rPr dirty="0"/>
              <a:t>focus</a:t>
            </a:r>
            <a:r>
              <a:rPr spc="-60" dirty="0"/>
              <a:t> </a:t>
            </a:r>
            <a:r>
              <a:rPr dirty="0"/>
              <a:t>on</a:t>
            </a:r>
            <a:r>
              <a:rPr spc="-65" dirty="0"/>
              <a:t> </a:t>
            </a:r>
            <a:r>
              <a:rPr spc="-25" dirty="0"/>
              <a:t>all </a:t>
            </a:r>
            <a:r>
              <a:rPr dirty="0"/>
              <a:t>your</a:t>
            </a:r>
            <a:r>
              <a:rPr spc="-114" dirty="0"/>
              <a:t> </a:t>
            </a:r>
            <a:r>
              <a:rPr spc="-10" dirty="0"/>
              <a:t>staffing</a:t>
            </a:r>
            <a:r>
              <a:rPr spc="-110" dirty="0"/>
              <a:t> </a:t>
            </a:r>
            <a:r>
              <a:rPr spc="-10" dirty="0"/>
              <a:t>needs.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9007" y="5986698"/>
            <a:ext cx="10146665" cy="3041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3980">
              <a:lnSpc>
                <a:spcPct val="100000"/>
              </a:lnSpc>
              <a:spcBef>
                <a:spcPts val="95"/>
              </a:spcBef>
            </a:pPr>
            <a:r>
              <a:rPr sz="3300" b="0" dirty="0">
                <a:latin typeface="Calibri Light"/>
                <a:cs typeface="Calibri Light"/>
              </a:rPr>
              <a:t>We</a:t>
            </a:r>
            <a:r>
              <a:rPr sz="3300" b="0" spc="-8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treat</a:t>
            </a:r>
            <a:r>
              <a:rPr sz="3300" b="0" spc="-8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our</a:t>
            </a:r>
            <a:r>
              <a:rPr sz="3300" b="0" spc="-7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clients</a:t>
            </a:r>
            <a:r>
              <a:rPr sz="3300" b="0" spc="-7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as</a:t>
            </a:r>
            <a:r>
              <a:rPr sz="3300" b="0" spc="-7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partners,</a:t>
            </a:r>
            <a:r>
              <a:rPr sz="3300" b="0" spc="-7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and</a:t>
            </a:r>
            <a:r>
              <a:rPr sz="3300" b="0" spc="-8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their</a:t>
            </a:r>
            <a:r>
              <a:rPr sz="3300" b="0" spc="-80" dirty="0">
                <a:latin typeface="Calibri Light"/>
                <a:cs typeface="Calibri Light"/>
              </a:rPr>
              <a:t> </a:t>
            </a:r>
            <a:r>
              <a:rPr sz="3300" b="0" spc="-10" dirty="0">
                <a:latin typeface="Calibri Light"/>
                <a:cs typeface="Calibri Light"/>
              </a:rPr>
              <a:t>objectives </a:t>
            </a:r>
            <a:r>
              <a:rPr sz="3300" b="0" dirty="0">
                <a:latin typeface="Calibri Light"/>
                <a:cs typeface="Calibri Light"/>
              </a:rPr>
              <a:t>become</a:t>
            </a:r>
            <a:r>
              <a:rPr sz="3300" b="0" spc="-114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ours.</a:t>
            </a:r>
            <a:r>
              <a:rPr sz="3300" b="0" spc="-114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Our</a:t>
            </a:r>
            <a:r>
              <a:rPr sz="3300" b="0" spc="-114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mature</a:t>
            </a:r>
            <a:r>
              <a:rPr sz="3300" b="0" spc="-114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processes,</a:t>
            </a:r>
            <a:r>
              <a:rPr sz="3300" b="0" spc="-114" dirty="0">
                <a:latin typeface="Calibri Light"/>
                <a:cs typeface="Calibri Light"/>
              </a:rPr>
              <a:t> </a:t>
            </a:r>
            <a:r>
              <a:rPr sz="3300" b="0" spc="-10" dirty="0">
                <a:latin typeface="Calibri Light"/>
                <a:cs typeface="Calibri Light"/>
              </a:rPr>
              <a:t>development </a:t>
            </a:r>
            <a:r>
              <a:rPr sz="3300" b="0" dirty="0">
                <a:latin typeface="Calibri Light"/>
                <a:cs typeface="Calibri Light"/>
              </a:rPr>
              <a:t>approach,</a:t>
            </a:r>
            <a:r>
              <a:rPr sz="3300" b="0" spc="-6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and</a:t>
            </a:r>
            <a:r>
              <a:rPr sz="3300" b="0" spc="-60" dirty="0">
                <a:latin typeface="Calibri Light"/>
                <a:cs typeface="Calibri Light"/>
              </a:rPr>
              <a:t> </a:t>
            </a:r>
            <a:r>
              <a:rPr sz="3300" b="0" spc="-55" dirty="0">
                <a:latin typeface="Calibri Light"/>
                <a:cs typeface="Calibri Light"/>
              </a:rPr>
              <a:t>“can-</a:t>
            </a:r>
            <a:r>
              <a:rPr sz="3300" b="0" dirty="0">
                <a:latin typeface="Calibri Light"/>
                <a:cs typeface="Calibri Light"/>
              </a:rPr>
              <a:t>do”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attitude</a:t>
            </a:r>
            <a:r>
              <a:rPr sz="3300" b="0" spc="-6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help</a:t>
            </a:r>
            <a:r>
              <a:rPr sz="3300" b="0" spc="-6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us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drive</a:t>
            </a:r>
            <a:r>
              <a:rPr sz="3300" b="0" spc="-6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the</a:t>
            </a:r>
            <a:r>
              <a:rPr sz="3300" b="0" spc="-6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process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spc="-25" dirty="0">
                <a:latin typeface="Calibri Light"/>
                <a:cs typeface="Calibri Light"/>
              </a:rPr>
              <a:t>to </a:t>
            </a:r>
            <a:r>
              <a:rPr sz="3300" b="0" spc="-35" dirty="0">
                <a:latin typeface="Calibri Light"/>
                <a:cs typeface="Calibri Light"/>
              </a:rPr>
              <a:t>co-</a:t>
            </a:r>
            <a:r>
              <a:rPr sz="3300" b="0" dirty="0">
                <a:latin typeface="Calibri Light"/>
                <a:cs typeface="Calibri Light"/>
              </a:rPr>
              <a:t>production.</a:t>
            </a:r>
            <a:r>
              <a:rPr sz="3300" b="0" spc="-120" dirty="0">
                <a:latin typeface="Calibri Light"/>
                <a:cs typeface="Calibri Light"/>
              </a:rPr>
              <a:t> </a:t>
            </a:r>
            <a:r>
              <a:rPr sz="3300" b="0" spc="-20" dirty="0">
                <a:latin typeface="Calibri Light"/>
                <a:cs typeface="Calibri Light"/>
              </a:rPr>
              <a:t>Therefore,</a:t>
            </a:r>
            <a:r>
              <a:rPr sz="3300" b="0" spc="-12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we</a:t>
            </a:r>
            <a:r>
              <a:rPr sz="3300" b="0" spc="-12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provide</a:t>
            </a:r>
            <a:r>
              <a:rPr sz="3300" b="0" spc="-12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several</a:t>
            </a:r>
            <a:r>
              <a:rPr sz="3300" b="0" spc="-110" dirty="0">
                <a:latin typeface="Calibri Light"/>
                <a:cs typeface="Calibri Light"/>
              </a:rPr>
              <a:t> </a:t>
            </a:r>
            <a:r>
              <a:rPr sz="3300" b="0" spc="-10" dirty="0">
                <a:latin typeface="Calibri Light"/>
                <a:cs typeface="Calibri Light"/>
              </a:rPr>
              <a:t>engagement </a:t>
            </a:r>
            <a:r>
              <a:rPr sz="3300" b="0" dirty="0">
                <a:latin typeface="Calibri Light"/>
                <a:cs typeface="Calibri Light"/>
              </a:rPr>
              <a:t>options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to</a:t>
            </a:r>
            <a:r>
              <a:rPr sz="3300" b="0" spc="-5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align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with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your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needs</a:t>
            </a:r>
            <a:r>
              <a:rPr sz="3300" b="0" spc="-5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depending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on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the</a:t>
            </a:r>
            <a:r>
              <a:rPr sz="3300" b="0" spc="-55" dirty="0">
                <a:latin typeface="Calibri Light"/>
                <a:cs typeface="Calibri Light"/>
              </a:rPr>
              <a:t> </a:t>
            </a:r>
            <a:r>
              <a:rPr sz="3300" b="0" spc="-10" dirty="0">
                <a:latin typeface="Calibri Light"/>
                <a:cs typeface="Calibri Light"/>
              </a:rPr>
              <a:t>future </a:t>
            </a:r>
            <a:r>
              <a:rPr sz="3300" b="0" dirty="0">
                <a:latin typeface="Calibri Light"/>
                <a:cs typeface="Calibri Light"/>
              </a:rPr>
              <a:t>project</a:t>
            </a:r>
            <a:r>
              <a:rPr sz="3300" b="0" spc="-100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complexity</a:t>
            </a:r>
            <a:r>
              <a:rPr sz="3300" b="0" spc="-9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and</a:t>
            </a:r>
            <a:r>
              <a:rPr sz="3300" b="0" spc="-9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the</a:t>
            </a:r>
            <a:r>
              <a:rPr sz="3300" b="0" spc="-95" dirty="0">
                <a:latin typeface="Calibri Light"/>
                <a:cs typeface="Calibri Light"/>
              </a:rPr>
              <a:t> </a:t>
            </a:r>
            <a:r>
              <a:rPr sz="3300" b="0" dirty="0">
                <a:latin typeface="Calibri Light"/>
                <a:cs typeface="Calibri Light"/>
              </a:rPr>
              <a:t>available</a:t>
            </a:r>
            <a:r>
              <a:rPr sz="3300" b="0" spc="-100" dirty="0">
                <a:latin typeface="Calibri Light"/>
                <a:cs typeface="Calibri Light"/>
              </a:rPr>
              <a:t> </a:t>
            </a:r>
            <a:r>
              <a:rPr sz="3300" b="0" spc="-10" dirty="0">
                <a:latin typeface="Calibri Light"/>
                <a:cs typeface="Calibri Light"/>
              </a:rPr>
              <a:t>budget.</a:t>
            </a:r>
            <a:endParaRPr sz="3300">
              <a:latin typeface="Calibri Light"/>
              <a:cs typeface="Calibri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861418" y="2138573"/>
            <a:ext cx="3397885" cy="3397885"/>
            <a:chOff x="11861418" y="2138573"/>
            <a:chExt cx="3397885" cy="339788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61418" y="2138573"/>
              <a:ext cx="3397592" cy="33975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064019" y="2325517"/>
              <a:ext cx="2987040" cy="2747010"/>
            </a:xfrm>
            <a:custGeom>
              <a:avLst/>
              <a:gdLst/>
              <a:ahLst/>
              <a:cxnLst/>
              <a:rect l="l" t="t" r="r" b="b"/>
              <a:pathLst>
                <a:path w="2987040" h="2747010">
                  <a:moveTo>
                    <a:pt x="2986642" y="0"/>
                  </a:moveTo>
                  <a:lnTo>
                    <a:pt x="502487" y="0"/>
                  </a:lnTo>
                  <a:lnTo>
                    <a:pt x="454095" y="2300"/>
                  </a:lnTo>
                  <a:lnTo>
                    <a:pt x="407004" y="9060"/>
                  </a:lnTo>
                  <a:lnTo>
                    <a:pt x="361425" y="20070"/>
                  </a:lnTo>
                  <a:lnTo>
                    <a:pt x="317569" y="35119"/>
                  </a:lnTo>
                  <a:lnTo>
                    <a:pt x="275646" y="53997"/>
                  </a:lnTo>
                  <a:lnTo>
                    <a:pt x="235866" y="76492"/>
                  </a:lnTo>
                  <a:lnTo>
                    <a:pt x="198440" y="102394"/>
                  </a:lnTo>
                  <a:lnTo>
                    <a:pt x="163580" y="131493"/>
                  </a:lnTo>
                  <a:lnTo>
                    <a:pt x="131494" y="163579"/>
                  </a:lnTo>
                  <a:lnTo>
                    <a:pt x="102395" y="198439"/>
                  </a:lnTo>
                  <a:lnTo>
                    <a:pt x="76493" y="235865"/>
                  </a:lnTo>
                  <a:lnTo>
                    <a:pt x="53997" y="275645"/>
                  </a:lnTo>
                  <a:lnTo>
                    <a:pt x="35120" y="317569"/>
                  </a:lnTo>
                  <a:lnTo>
                    <a:pt x="20070" y="361426"/>
                  </a:lnTo>
                  <a:lnTo>
                    <a:pt x="9060" y="407006"/>
                  </a:lnTo>
                  <a:lnTo>
                    <a:pt x="2300" y="454098"/>
                  </a:lnTo>
                  <a:lnTo>
                    <a:pt x="0" y="502491"/>
                  </a:lnTo>
                  <a:lnTo>
                    <a:pt x="0" y="2746912"/>
                  </a:lnTo>
                  <a:lnTo>
                    <a:pt x="2484154" y="2746912"/>
                  </a:lnTo>
                  <a:lnTo>
                    <a:pt x="2532548" y="2744611"/>
                  </a:lnTo>
                  <a:lnTo>
                    <a:pt x="2579640" y="2737851"/>
                  </a:lnTo>
                  <a:lnTo>
                    <a:pt x="2625219" y="2726841"/>
                  </a:lnTo>
                  <a:lnTo>
                    <a:pt x="2669076" y="2711792"/>
                  </a:lnTo>
                  <a:lnTo>
                    <a:pt x="2711000" y="2692915"/>
                  </a:lnTo>
                  <a:lnTo>
                    <a:pt x="2750780" y="2670419"/>
                  </a:lnTo>
                  <a:lnTo>
                    <a:pt x="2788205" y="2644517"/>
                  </a:lnTo>
                  <a:lnTo>
                    <a:pt x="2823066" y="2615418"/>
                  </a:lnTo>
                  <a:lnTo>
                    <a:pt x="2855150" y="2583333"/>
                  </a:lnTo>
                  <a:lnTo>
                    <a:pt x="2884249" y="2548472"/>
                  </a:lnTo>
                  <a:lnTo>
                    <a:pt x="2910151" y="2511046"/>
                  </a:lnTo>
                  <a:lnTo>
                    <a:pt x="2932646" y="2471266"/>
                  </a:lnTo>
                  <a:lnTo>
                    <a:pt x="2951523" y="2429342"/>
                  </a:lnTo>
                  <a:lnTo>
                    <a:pt x="2966571" y="2385485"/>
                  </a:lnTo>
                  <a:lnTo>
                    <a:pt x="2977581" y="2339905"/>
                  </a:lnTo>
                  <a:lnTo>
                    <a:pt x="2984341" y="2292813"/>
                  </a:lnTo>
                  <a:lnTo>
                    <a:pt x="2986642" y="2244420"/>
                  </a:lnTo>
                  <a:lnTo>
                    <a:pt x="2986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486426" y="2787633"/>
            <a:ext cx="2143125" cy="163639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35"/>
              </a:spcBef>
            </a:pPr>
            <a:r>
              <a:rPr sz="6600" b="1" spc="-25" dirty="0">
                <a:latin typeface="Trebuchet MS"/>
                <a:cs typeface="Trebuchet MS"/>
              </a:rPr>
              <a:t>500</a:t>
            </a:r>
            <a:endParaRPr sz="6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3300" spc="185" dirty="0">
                <a:latin typeface="Tahoma"/>
                <a:cs typeface="Tahoma"/>
              </a:rPr>
              <a:t>Job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spc="50" dirty="0">
                <a:latin typeface="Tahoma"/>
                <a:cs typeface="Tahoma"/>
              </a:rPr>
              <a:t>Posted</a:t>
            </a:r>
            <a:endParaRPr sz="33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922446" y="3299585"/>
            <a:ext cx="3397885" cy="3397885"/>
            <a:chOff x="15922446" y="3299585"/>
            <a:chExt cx="3397885" cy="339788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22446" y="3299585"/>
              <a:ext cx="3397592" cy="33975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6125822" y="3487934"/>
              <a:ext cx="2987040" cy="2747010"/>
            </a:xfrm>
            <a:custGeom>
              <a:avLst/>
              <a:gdLst/>
              <a:ahLst/>
              <a:cxnLst/>
              <a:rect l="l" t="t" r="r" b="b"/>
              <a:pathLst>
                <a:path w="2987040" h="2747010">
                  <a:moveTo>
                    <a:pt x="2986652" y="0"/>
                  </a:moveTo>
                  <a:lnTo>
                    <a:pt x="502497" y="0"/>
                  </a:lnTo>
                  <a:lnTo>
                    <a:pt x="454104" y="2300"/>
                  </a:lnTo>
                  <a:lnTo>
                    <a:pt x="407011" y="9060"/>
                  </a:lnTo>
                  <a:lnTo>
                    <a:pt x="361431" y="20070"/>
                  </a:lnTo>
                  <a:lnTo>
                    <a:pt x="317574" y="35119"/>
                  </a:lnTo>
                  <a:lnTo>
                    <a:pt x="275649" y="53996"/>
                  </a:lnTo>
                  <a:lnTo>
                    <a:pt x="235869" y="76491"/>
                  </a:lnTo>
                  <a:lnTo>
                    <a:pt x="198442" y="102394"/>
                  </a:lnTo>
                  <a:lnTo>
                    <a:pt x="163581" y="131493"/>
                  </a:lnTo>
                  <a:lnTo>
                    <a:pt x="131496" y="163578"/>
                  </a:lnTo>
                  <a:lnTo>
                    <a:pt x="102396" y="198439"/>
                  </a:lnTo>
                  <a:lnTo>
                    <a:pt x="76493" y="235864"/>
                  </a:lnTo>
                  <a:lnTo>
                    <a:pt x="53997" y="275644"/>
                  </a:lnTo>
                  <a:lnTo>
                    <a:pt x="35120" y="317568"/>
                  </a:lnTo>
                  <a:lnTo>
                    <a:pt x="20071" y="361425"/>
                  </a:lnTo>
                  <a:lnTo>
                    <a:pt x="9060" y="407005"/>
                  </a:lnTo>
                  <a:lnTo>
                    <a:pt x="2300" y="454097"/>
                  </a:lnTo>
                  <a:lnTo>
                    <a:pt x="0" y="502490"/>
                  </a:lnTo>
                  <a:lnTo>
                    <a:pt x="0" y="2746912"/>
                  </a:lnTo>
                  <a:lnTo>
                    <a:pt x="2484154" y="2746912"/>
                  </a:lnTo>
                  <a:lnTo>
                    <a:pt x="2532548" y="2744611"/>
                  </a:lnTo>
                  <a:lnTo>
                    <a:pt x="2579640" y="2737851"/>
                  </a:lnTo>
                  <a:lnTo>
                    <a:pt x="2625220" y="2726841"/>
                  </a:lnTo>
                  <a:lnTo>
                    <a:pt x="2669078" y="2711792"/>
                  </a:lnTo>
                  <a:lnTo>
                    <a:pt x="2711002" y="2692915"/>
                  </a:lnTo>
                  <a:lnTo>
                    <a:pt x="2750783" y="2670419"/>
                  </a:lnTo>
                  <a:lnTo>
                    <a:pt x="2788209" y="2644517"/>
                  </a:lnTo>
                  <a:lnTo>
                    <a:pt x="2823070" y="2615418"/>
                  </a:lnTo>
                  <a:lnTo>
                    <a:pt x="2855156" y="2583333"/>
                  </a:lnTo>
                  <a:lnTo>
                    <a:pt x="2884256" y="2548472"/>
                  </a:lnTo>
                  <a:lnTo>
                    <a:pt x="2910158" y="2511046"/>
                  </a:lnTo>
                  <a:lnTo>
                    <a:pt x="2932654" y="2471266"/>
                  </a:lnTo>
                  <a:lnTo>
                    <a:pt x="2951532" y="2429342"/>
                  </a:lnTo>
                  <a:lnTo>
                    <a:pt x="2966581" y="2385485"/>
                  </a:lnTo>
                  <a:lnTo>
                    <a:pt x="2977591" y="2339905"/>
                  </a:lnTo>
                  <a:lnTo>
                    <a:pt x="2984352" y="2292813"/>
                  </a:lnTo>
                  <a:lnTo>
                    <a:pt x="2986652" y="2244420"/>
                  </a:lnTo>
                  <a:lnTo>
                    <a:pt x="2986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6862367" y="3677240"/>
            <a:ext cx="1513840" cy="213931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6600" b="1" spc="-25" dirty="0">
                <a:latin typeface="Trebuchet MS"/>
                <a:cs typeface="Trebuchet MS"/>
              </a:rPr>
              <a:t>150</a:t>
            </a:r>
            <a:endParaRPr sz="6600">
              <a:latin typeface="Trebuchet MS"/>
              <a:cs typeface="Trebuchet MS"/>
            </a:endParaRPr>
          </a:p>
          <a:p>
            <a:pPr marL="59690" marR="47625" indent="-4445">
              <a:lnSpc>
                <a:spcPct val="100000"/>
              </a:lnSpc>
              <a:spcBef>
                <a:spcPts val="270"/>
              </a:spcBef>
            </a:pPr>
            <a:r>
              <a:rPr sz="3300" spc="-10" dirty="0">
                <a:latin typeface="Tahoma"/>
                <a:cs typeface="Tahoma"/>
              </a:rPr>
              <a:t>Current Listings</a:t>
            </a:r>
            <a:endParaRPr sz="33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132824" y="6121698"/>
            <a:ext cx="3397885" cy="3397885"/>
            <a:chOff x="12132824" y="6121698"/>
            <a:chExt cx="3397885" cy="3397885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32824" y="6121698"/>
              <a:ext cx="3397592" cy="33975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336849" y="6310450"/>
              <a:ext cx="2987040" cy="2747010"/>
            </a:xfrm>
            <a:custGeom>
              <a:avLst/>
              <a:gdLst/>
              <a:ahLst/>
              <a:cxnLst/>
              <a:rect l="l" t="t" r="r" b="b"/>
              <a:pathLst>
                <a:path w="2987040" h="2747009">
                  <a:moveTo>
                    <a:pt x="2986642" y="0"/>
                  </a:moveTo>
                  <a:lnTo>
                    <a:pt x="502487" y="0"/>
                  </a:lnTo>
                  <a:lnTo>
                    <a:pt x="454095" y="2300"/>
                  </a:lnTo>
                  <a:lnTo>
                    <a:pt x="407004" y="9060"/>
                  </a:lnTo>
                  <a:lnTo>
                    <a:pt x="361425" y="20070"/>
                  </a:lnTo>
                  <a:lnTo>
                    <a:pt x="317569" y="35119"/>
                  </a:lnTo>
                  <a:lnTo>
                    <a:pt x="275646" y="53996"/>
                  </a:lnTo>
                  <a:lnTo>
                    <a:pt x="235866" y="76491"/>
                  </a:lnTo>
                  <a:lnTo>
                    <a:pt x="198440" y="102394"/>
                  </a:lnTo>
                  <a:lnTo>
                    <a:pt x="163580" y="131493"/>
                  </a:lnTo>
                  <a:lnTo>
                    <a:pt x="131494" y="163578"/>
                  </a:lnTo>
                  <a:lnTo>
                    <a:pt x="102395" y="198439"/>
                  </a:lnTo>
                  <a:lnTo>
                    <a:pt x="76493" y="235864"/>
                  </a:lnTo>
                  <a:lnTo>
                    <a:pt x="53997" y="275644"/>
                  </a:lnTo>
                  <a:lnTo>
                    <a:pt x="35120" y="317568"/>
                  </a:lnTo>
                  <a:lnTo>
                    <a:pt x="20070" y="361425"/>
                  </a:lnTo>
                  <a:lnTo>
                    <a:pt x="9060" y="407005"/>
                  </a:lnTo>
                  <a:lnTo>
                    <a:pt x="2300" y="454097"/>
                  </a:lnTo>
                  <a:lnTo>
                    <a:pt x="0" y="502490"/>
                  </a:lnTo>
                  <a:lnTo>
                    <a:pt x="0" y="2746912"/>
                  </a:lnTo>
                  <a:lnTo>
                    <a:pt x="2484154" y="2746912"/>
                  </a:lnTo>
                  <a:lnTo>
                    <a:pt x="2532548" y="2744611"/>
                  </a:lnTo>
                  <a:lnTo>
                    <a:pt x="2579640" y="2737851"/>
                  </a:lnTo>
                  <a:lnTo>
                    <a:pt x="2625219" y="2726841"/>
                  </a:lnTo>
                  <a:lnTo>
                    <a:pt x="2669076" y="2711792"/>
                  </a:lnTo>
                  <a:lnTo>
                    <a:pt x="2711000" y="2692915"/>
                  </a:lnTo>
                  <a:lnTo>
                    <a:pt x="2750780" y="2670419"/>
                  </a:lnTo>
                  <a:lnTo>
                    <a:pt x="2788205" y="2644517"/>
                  </a:lnTo>
                  <a:lnTo>
                    <a:pt x="2823066" y="2615418"/>
                  </a:lnTo>
                  <a:lnTo>
                    <a:pt x="2855150" y="2583333"/>
                  </a:lnTo>
                  <a:lnTo>
                    <a:pt x="2884249" y="2548472"/>
                  </a:lnTo>
                  <a:lnTo>
                    <a:pt x="2910151" y="2511046"/>
                  </a:lnTo>
                  <a:lnTo>
                    <a:pt x="2932646" y="2471266"/>
                  </a:lnTo>
                  <a:lnTo>
                    <a:pt x="2951523" y="2429342"/>
                  </a:lnTo>
                  <a:lnTo>
                    <a:pt x="2966571" y="2385485"/>
                  </a:lnTo>
                  <a:lnTo>
                    <a:pt x="2977581" y="2339905"/>
                  </a:lnTo>
                  <a:lnTo>
                    <a:pt x="2984341" y="2292813"/>
                  </a:lnTo>
                  <a:lnTo>
                    <a:pt x="2986642" y="2244420"/>
                  </a:lnTo>
                  <a:lnTo>
                    <a:pt x="2986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376994" y="914601"/>
            <a:ext cx="424053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spc="695" dirty="0">
                <a:solidFill>
                  <a:srgbClr val="FFFFFF"/>
                </a:solidFill>
              </a:rPr>
              <a:t>ABOUT</a:t>
            </a:r>
            <a:r>
              <a:rPr sz="5900" spc="480" dirty="0">
                <a:solidFill>
                  <a:srgbClr val="FFFFFF"/>
                </a:solidFill>
              </a:rPr>
              <a:t> </a:t>
            </a:r>
            <a:r>
              <a:rPr sz="5900" spc="615" dirty="0">
                <a:solidFill>
                  <a:srgbClr val="FFFFFF"/>
                </a:solidFill>
              </a:rPr>
              <a:t>US</a:t>
            </a:r>
            <a:endParaRPr sz="5900"/>
          </a:p>
        </p:txBody>
      </p:sp>
      <p:sp>
        <p:nvSpPr>
          <p:cNvPr id="20" name="object 20"/>
          <p:cNvSpPr txBox="1"/>
          <p:nvPr/>
        </p:nvSpPr>
        <p:spPr>
          <a:xfrm>
            <a:off x="12432701" y="6434015"/>
            <a:ext cx="2795270" cy="173482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50"/>
              </a:spcBef>
            </a:pPr>
            <a:r>
              <a:rPr sz="6600" b="1" spc="-25" dirty="0">
                <a:latin typeface="Trebuchet MS"/>
                <a:cs typeface="Trebuchet MS"/>
              </a:rPr>
              <a:t>666</a:t>
            </a:r>
            <a:endParaRPr sz="6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3300" spc="50" dirty="0">
                <a:latin typeface="Tahoma"/>
                <a:cs typeface="Tahoma"/>
              </a:rPr>
              <a:t>Matches</a:t>
            </a:r>
            <a:r>
              <a:rPr sz="3300" spc="-100" dirty="0">
                <a:latin typeface="Tahoma"/>
                <a:cs typeface="Tahoma"/>
              </a:rPr>
              <a:t> </a:t>
            </a:r>
            <a:r>
              <a:rPr sz="3300" spc="130" dirty="0">
                <a:latin typeface="Tahoma"/>
                <a:cs typeface="Tahoma"/>
              </a:rPr>
              <a:t>Made</a:t>
            </a:r>
            <a:endParaRPr sz="3300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1131626"/>
            <a:ext cx="20104098" cy="1735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1092"/>
            <a:ext cx="20094047" cy="1109243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5204" rIns="0" bIns="0" rtlCol="0">
            <a:spAutoFit/>
          </a:bodyPr>
          <a:lstStyle/>
          <a:p>
            <a:pPr marL="5436870">
              <a:lnSpc>
                <a:spcPct val="100000"/>
              </a:lnSpc>
              <a:spcBef>
                <a:spcPts val="95"/>
              </a:spcBef>
            </a:pPr>
            <a:r>
              <a:rPr sz="6600" spc="630" dirty="0"/>
              <a:t>OUR</a:t>
            </a:r>
            <a:r>
              <a:rPr sz="6600" spc="409" dirty="0"/>
              <a:t> </a:t>
            </a:r>
            <a:r>
              <a:rPr sz="6600" spc="745" dirty="0"/>
              <a:t>PHILOSOPHY</a:t>
            </a:r>
            <a:endParaRPr sz="6600"/>
          </a:p>
        </p:txBody>
      </p:sp>
      <p:grpSp>
        <p:nvGrpSpPr>
          <p:cNvPr id="4" name="object 4"/>
          <p:cNvGrpSpPr/>
          <p:nvPr/>
        </p:nvGrpSpPr>
        <p:grpSpPr>
          <a:xfrm>
            <a:off x="864173" y="3969741"/>
            <a:ext cx="5772785" cy="5347970"/>
            <a:chOff x="864173" y="3969741"/>
            <a:chExt cx="5772785" cy="5347970"/>
          </a:xfrm>
        </p:grpSpPr>
        <p:sp>
          <p:nvSpPr>
            <p:cNvPr id="5" name="object 5"/>
            <p:cNvSpPr/>
            <p:nvPr/>
          </p:nvSpPr>
          <p:spPr>
            <a:xfrm>
              <a:off x="864173" y="4768672"/>
              <a:ext cx="5772785" cy="4549140"/>
            </a:xfrm>
            <a:custGeom>
              <a:avLst/>
              <a:gdLst/>
              <a:ahLst/>
              <a:cxnLst/>
              <a:rect l="l" t="t" r="r" b="b"/>
              <a:pathLst>
                <a:path w="5772784" h="4549140">
                  <a:moveTo>
                    <a:pt x="5772524" y="0"/>
                  </a:moveTo>
                  <a:lnTo>
                    <a:pt x="508214" y="0"/>
                  </a:lnTo>
                  <a:lnTo>
                    <a:pt x="459270" y="2326"/>
                  </a:lnTo>
                  <a:lnTo>
                    <a:pt x="411642" y="9163"/>
                  </a:lnTo>
                  <a:lnTo>
                    <a:pt x="365543" y="20299"/>
                  </a:lnTo>
                  <a:lnTo>
                    <a:pt x="321186" y="35519"/>
                  </a:lnTo>
                  <a:lnTo>
                    <a:pt x="278785" y="54612"/>
                  </a:lnTo>
                  <a:lnTo>
                    <a:pt x="238552" y="77363"/>
                  </a:lnTo>
                  <a:lnTo>
                    <a:pt x="200700" y="103560"/>
                  </a:lnTo>
                  <a:lnTo>
                    <a:pt x="165442" y="132991"/>
                  </a:lnTo>
                  <a:lnTo>
                    <a:pt x="132991" y="165442"/>
                  </a:lnTo>
                  <a:lnTo>
                    <a:pt x="103560" y="200700"/>
                  </a:lnTo>
                  <a:lnTo>
                    <a:pt x="77363" y="238552"/>
                  </a:lnTo>
                  <a:lnTo>
                    <a:pt x="54612" y="278785"/>
                  </a:lnTo>
                  <a:lnTo>
                    <a:pt x="35519" y="321186"/>
                  </a:lnTo>
                  <a:lnTo>
                    <a:pt x="20299" y="365543"/>
                  </a:lnTo>
                  <a:lnTo>
                    <a:pt x="9163" y="411642"/>
                  </a:lnTo>
                  <a:lnTo>
                    <a:pt x="2326" y="459270"/>
                  </a:lnTo>
                  <a:lnTo>
                    <a:pt x="0" y="508214"/>
                  </a:lnTo>
                  <a:lnTo>
                    <a:pt x="0" y="4549003"/>
                  </a:lnTo>
                  <a:lnTo>
                    <a:pt x="5264309" y="4549003"/>
                  </a:lnTo>
                  <a:lnTo>
                    <a:pt x="5313254" y="4546677"/>
                  </a:lnTo>
                  <a:lnTo>
                    <a:pt x="5360882" y="4539840"/>
                  </a:lnTo>
                  <a:lnTo>
                    <a:pt x="5406981" y="4528704"/>
                  </a:lnTo>
                  <a:lnTo>
                    <a:pt x="5451338" y="4513484"/>
                  </a:lnTo>
                  <a:lnTo>
                    <a:pt x="5493739" y="4494391"/>
                  </a:lnTo>
                  <a:lnTo>
                    <a:pt x="5533972" y="4471640"/>
                  </a:lnTo>
                  <a:lnTo>
                    <a:pt x="5571824" y="4445442"/>
                  </a:lnTo>
                  <a:lnTo>
                    <a:pt x="5607082" y="4416012"/>
                  </a:lnTo>
                  <a:lnTo>
                    <a:pt x="5639533" y="4383561"/>
                  </a:lnTo>
                  <a:lnTo>
                    <a:pt x="5668963" y="4348303"/>
                  </a:lnTo>
                  <a:lnTo>
                    <a:pt x="5695161" y="4310451"/>
                  </a:lnTo>
                  <a:lnTo>
                    <a:pt x="5717912" y="4270218"/>
                  </a:lnTo>
                  <a:lnTo>
                    <a:pt x="5737005" y="4227817"/>
                  </a:lnTo>
                  <a:lnTo>
                    <a:pt x="5752225" y="4183460"/>
                  </a:lnTo>
                  <a:lnTo>
                    <a:pt x="5763360" y="4137361"/>
                  </a:lnTo>
                  <a:lnTo>
                    <a:pt x="5770198" y="4089733"/>
                  </a:lnTo>
                  <a:lnTo>
                    <a:pt x="5772524" y="4040789"/>
                  </a:lnTo>
                  <a:lnTo>
                    <a:pt x="5772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218" y="3969741"/>
              <a:ext cx="4440741" cy="159785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97232" y="4442871"/>
            <a:ext cx="5306695" cy="4255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16839" algn="ctr">
              <a:lnSpc>
                <a:spcPct val="100000"/>
              </a:lnSpc>
              <a:spcBef>
                <a:spcPts val="105"/>
              </a:spcBef>
            </a:pPr>
            <a:r>
              <a:rPr sz="3950" b="1" spc="380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3950" b="1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6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3950" b="1" spc="7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950" b="1" spc="6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950" b="1" spc="-66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75" spc="-37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sz="3950" b="1" spc="-255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175" spc="89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2175" spc="112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sz="2175" spc="89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l</a:t>
            </a:r>
            <a:r>
              <a:rPr sz="2175" spc="104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2175" spc="-104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175" spc="-780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sz="3950" b="1" spc="-207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75" spc="60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175" spc="75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endParaRPr sz="2175" baseline="68965">
              <a:latin typeface="Lucida Sans Unicode"/>
              <a:cs typeface="Lucida Sans Unicode"/>
            </a:endParaRPr>
          </a:p>
          <a:p>
            <a:pPr marL="37465" marR="30480" algn="ctr">
              <a:lnSpc>
                <a:spcPct val="100099"/>
              </a:lnSpc>
              <a:spcBef>
                <a:spcPts val="5015"/>
              </a:spcBef>
            </a:pPr>
            <a:r>
              <a:rPr sz="2800" spc="150" dirty="0">
                <a:latin typeface="Trebuchet MS"/>
                <a:cs typeface="Trebuchet MS"/>
              </a:rPr>
              <a:t>As</a:t>
            </a:r>
            <a:r>
              <a:rPr sz="2800" spc="-8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a</a:t>
            </a:r>
            <a:r>
              <a:rPr sz="2800" spc="-85" dirty="0">
                <a:latin typeface="Trebuchet MS"/>
                <a:cs typeface="Trebuchet MS"/>
              </a:rPr>
              <a:t> </a:t>
            </a:r>
            <a:r>
              <a:rPr sz="2800" spc="-75" dirty="0">
                <a:latin typeface="Trebuchet MS"/>
                <a:cs typeface="Trebuchet MS"/>
              </a:rPr>
              <a:t>recruitment</a:t>
            </a:r>
            <a:r>
              <a:rPr sz="2800" spc="-8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agency,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we </a:t>
            </a:r>
            <a:r>
              <a:rPr sz="2800" dirty="0">
                <a:latin typeface="Trebuchet MS"/>
                <a:cs typeface="Trebuchet MS"/>
              </a:rPr>
              <a:t>place</a:t>
            </a:r>
            <a:r>
              <a:rPr sz="2800" spc="-4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a</a:t>
            </a:r>
            <a:r>
              <a:rPr sz="2800" spc="-3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strong</a:t>
            </a:r>
            <a:r>
              <a:rPr sz="2800" spc="-3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emphasis</a:t>
            </a:r>
            <a:r>
              <a:rPr sz="2800" spc="-30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on</a:t>
            </a:r>
            <a:r>
              <a:rPr sz="2800" spc="-3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the </a:t>
            </a:r>
            <a:r>
              <a:rPr sz="2800" dirty="0">
                <a:latin typeface="Trebuchet MS"/>
                <a:cs typeface="Trebuchet MS"/>
              </a:rPr>
              <a:t>development</a:t>
            </a:r>
            <a:r>
              <a:rPr sz="2800" spc="-8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of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the</a:t>
            </a:r>
            <a:r>
              <a:rPr sz="2800" spc="-85" dirty="0">
                <a:latin typeface="Trebuchet MS"/>
                <a:cs typeface="Trebuchet MS"/>
              </a:rPr>
              <a:t> </a:t>
            </a:r>
            <a:r>
              <a:rPr sz="2800" spc="-55" dirty="0">
                <a:latin typeface="Trebuchet MS"/>
                <a:cs typeface="Trebuchet MS"/>
              </a:rPr>
              <a:t>talents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that </a:t>
            </a:r>
            <a:r>
              <a:rPr sz="2800" dirty="0">
                <a:latin typeface="Trebuchet MS"/>
                <a:cs typeface="Trebuchet MS"/>
              </a:rPr>
              <a:t>make</a:t>
            </a:r>
            <a:r>
              <a:rPr sz="2800" spc="-6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your</a:t>
            </a:r>
            <a:r>
              <a:rPr sz="2800" spc="-5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company</a:t>
            </a:r>
            <a:r>
              <a:rPr sz="2800" spc="-5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up.</a:t>
            </a:r>
            <a:r>
              <a:rPr sz="2800" spc="-5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This</a:t>
            </a:r>
            <a:r>
              <a:rPr sz="2800" spc="-5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is </a:t>
            </a:r>
            <a:r>
              <a:rPr sz="2800" dirty="0">
                <a:latin typeface="Trebuchet MS"/>
                <a:cs typeface="Trebuchet MS"/>
              </a:rPr>
              <a:t>why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we</a:t>
            </a:r>
            <a:r>
              <a:rPr sz="2800" spc="-13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place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-70" dirty="0">
                <a:latin typeface="Trebuchet MS"/>
                <a:cs typeface="Trebuchet MS"/>
              </a:rPr>
              <a:t>recruitment</a:t>
            </a:r>
            <a:r>
              <a:rPr sz="2800" spc="-130" dirty="0">
                <a:latin typeface="Trebuchet MS"/>
                <a:cs typeface="Trebuchet MS"/>
              </a:rPr>
              <a:t> </a:t>
            </a:r>
            <a:r>
              <a:rPr sz="2800" spc="-85" dirty="0">
                <a:latin typeface="Trebuchet MS"/>
                <a:cs typeface="Trebuchet MS"/>
              </a:rPr>
              <a:t>at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the </a:t>
            </a:r>
            <a:r>
              <a:rPr sz="2800" spc="-60" dirty="0">
                <a:latin typeface="Trebuchet MS"/>
                <a:cs typeface="Trebuchet MS"/>
              </a:rPr>
              <a:t>heart</a:t>
            </a:r>
            <a:r>
              <a:rPr sz="2800" spc="-12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of</a:t>
            </a:r>
            <a:r>
              <a:rPr sz="2800" spc="-114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our</a:t>
            </a:r>
            <a:r>
              <a:rPr sz="2800" spc="-114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competitiveness</a:t>
            </a:r>
            <a:r>
              <a:rPr sz="2800" spc="-114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and </a:t>
            </a:r>
            <a:r>
              <a:rPr sz="2800" spc="-10" dirty="0">
                <a:latin typeface="Trebuchet MS"/>
                <a:cs typeface="Trebuchet MS"/>
              </a:rPr>
              <a:t>performance.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160552" y="3971921"/>
            <a:ext cx="5772785" cy="5347970"/>
            <a:chOff x="7160552" y="3971921"/>
            <a:chExt cx="5772785" cy="5347970"/>
          </a:xfrm>
        </p:grpSpPr>
        <p:sp>
          <p:nvSpPr>
            <p:cNvPr id="9" name="object 9"/>
            <p:cNvSpPr/>
            <p:nvPr/>
          </p:nvSpPr>
          <p:spPr>
            <a:xfrm>
              <a:off x="7160552" y="4770850"/>
              <a:ext cx="5772785" cy="4549140"/>
            </a:xfrm>
            <a:custGeom>
              <a:avLst/>
              <a:gdLst/>
              <a:ahLst/>
              <a:cxnLst/>
              <a:rect l="l" t="t" r="r" b="b"/>
              <a:pathLst>
                <a:path w="5772784" h="4549140">
                  <a:moveTo>
                    <a:pt x="5772529" y="0"/>
                  </a:moveTo>
                  <a:lnTo>
                    <a:pt x="508214" y="0"/>
                  </a:lnTo>
                  <a:lnTo>
                    <a:pt x="459270" y="2326"/>
                  </a:lnTo>
                  <a:lnTo>
                    <a:pt x="411642" y="9163"/>
                  </a:lnTo>
                  <a:lnTo>
                    <a:pt x="365543" y="20299"/>
                  </a:lnTo>
                  <a:lnTo>
                    <a:pt x="321186" y="35519"/>
                  </a:lnTo>
                  <a:lnTo>
                    <a:pt x="278785" y="54612"/>
                  </a:lnTo>
                  <a:lnTo>
                    <a:pt x="238552" y="77363"/>
                  </a:lnTo>
                  <a:lnTo>
                    <a:pt x="200700" y="103561"/>
                  </a:lnTo>
                  <a:lnTo>
                    <a:pt x="165442" y="132991"/>
                  </a:lnTo>
                  <a:lnTo>
                    <a:pt x="132991" y="165442"/>
                  </a:lnTo>
                  <a:lnTo>
                    <a:pt x="103560" y="200700"/>
                  </a:lnTo>
                  <a:lnTo>
                    <a:pt x="77363" y="238552"/>
                  </a:lnTo>
                  <a:lnTo>
                    <a:pt x="54612" y="278786"/>
                  </a:lnTo>
                  <a:lnTo>
                    <a:pt x="35519" y="321187"/>
                  </a:lnTo>
                  <a:lnTo>
                    <a:pt x="20299" y="365544"/>
                  </a:lnTo>
                  <a:lnTo>
                    <a:pt x="9163" y="411643"/>
                  </a:lnTo>
                  <a:lnTo>
                    <a:pt x="2326" y="459271"/>
                  </a:lnTo>
                  <a:lnTo>
                    <a:pt x="0" y="508215"/>
                  </a:lnTo>
                  <a:lnTo>
                    <a:pt x="0" y="4549005"/>
                  </a:lnTo>
                  <a:lnTo>
                    <a:pt x="5264315" y="4549005"/>
                  </a:lnTo>
                  <a:lnTo>
                    <a:pt x="5313258" y="4546679"/>
                  </a:lnTo>
                  <a:lnTo>
                    <a:pt x="5360885" y="4539842"/>
                  </a:lnTo>
                  <a:lnTo>
                    <a:pt x="5406984" y="4528706"/>
                  </a:lnTo>
                  <a:lnTo>
                    <a:pt x="5451340" y="4513486"/>
                  </a:lnTo>
                  <a:lnTo>
                    <a:pt x="5493741" y="4494393"/>
                  </a:lnTo>
                  <a:lnTo>
                    <a:pt x="5533974" y="4471642"/>
                  </a:lnTo>
                  <a:lnTo>
                    <a:pt x="5571826" y="4445445"/>
                  </a:lnTo>
                  <a:lnTo>
                    <a:pt x="5607084" y="4416014"/>
                  </a:lnTo>
                  <a:lnTo>
                    <a:pt x="5639535" y="4383563"/>
                  </a:lnTo>
                  <a:lnTo>
                    <a:pt x="5668966" y="4348305"/>
                  </a:lnTo>
                  <a:lnTo>
                    <a:pt x="5695164" y="4310453"/>
                  </a:lnTo>
                  <a:lnTo>
                    <a:pt x="5717916" y="4270220"/>
                  </a:lnTo>
                  <a:lnTo>
                    <a:pt x="5737009" y="4227819"/>
                  </a:lnTo>
                  <a:lnTo>
                    <a:pt x="5752230" y="4183462"/>
                  </a:lnTo>
                  <a:lnTo>
                    <a:pt x="5763365" y="4137363"/>
                  </a:lnTo>
                  <a:lnTo>
                    <a:pt x="5770203" y="4089735"/>
                  </a:lnTo>
                  <a:lnTo>
                    <a:pt x="5772529" y="4040791"/>
                  </a:lnTo>
                  <a:lnTo>
                    <a:pt x="57725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7215" y="3971921"/>
              <a:ext cx="4440745" cy="159785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329477" y="4445384"/>
            <a:ext cx="5434330" cy="4255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2860" algn="ctr">
              <a:lnSpc>
                <a:spcPct val="100000"/>
              </a:lnSpc>
              <a:spcBef>
                <a:spcPts val="105"/>
              </a:spcBef>
            </a:pPr>
            <a:r>
              <a:rPr sz="3950" b="1" spc="380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3950" b="1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1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3950" b="1" spc="9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950" b="1" spc="9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950" b="1" spc="-99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175" spc="127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Ti</a:t>
            </a:r>
            <a:r>
              <a:rPr sz="2175" spc="-562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sz="3950" b="1" spc="-509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175" spc="127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l</a:t>
            </a:r>
            <a:r>
              <a:rPr sz="2175" spc="-780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3950" b="1" spc="-17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175" spc="142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sz="2175" spc="127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175" spc="-937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3950" b="1" spc="9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3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3950">
              <a:latin typeface="Calibri"/>
              <a:cs typeface="Calibri"/>
            </a:endParaRPr>
          </a:p>
          <a:p>
            <a:pPr marL="38100" marR="30480" indent="1270" algn="ctr">
              <a:lnSpc>
                <a:spcPct val="100200"/>
              </a:lnSpc>
            </a:pPr>
            <a:r>
              <a:rPr sz="2800" spc="110" dirty="0">
                <a:latin typeface="Trebuchet MS"/>
                <a:cs typeface="Trebuchet MS"/>
              </a:rPr>
              <a:t>We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provide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a</a:t>
            </a:r>
            <a:r>
              <a:rPr sz="2800" spc="-7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personal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service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to </a:t>
            </a:r>
            <a:r>
              <a:rPr sz="2800" dirty="0">
                <a:latin typeface="Trebuchet MS"/>
                <a:cs typeface="Trebuchet MS"/>
              </a:rPr>
              <a:t>each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and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every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one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of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our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65" dirty="0">
                <a:latin typeface="Trebuchet MS"/>
                <a:cs typeface="Trebuchet MS"/>
              </a:rPr>
              <a:t>clients, </a:t>
            </a:r>
            <a:r>
              <a:rPr sz="2800" spc="-90" dirty="0">
                <a:latin typeface="Trebuchet MS"/>
                <a:cs typeface="Trebuchet MS"/>
              </a:rPr>
              <a:t>that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adapt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80" dirty="0">
                <a:latin typeface="Trebuchet MS"/>
                <a:cs typeface="Trebuchet MS"/>
              </a:rPr>
              <a:t>their</a:t>
            </a:r>
            <a:r>
              <a:rPr sz="2800" spc="-7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needs.</a:t>
            </a:r>
            <a:r>
              <a:rPr sz="2800" spc="-65" dirty="0">
                <a:latin typeface="Trebuchet MS"/>
                <a:cs typeface="Trebuchet MS"/>
              </a:rPr>
              <a:t> </a:t>
            </a:r>
            <a:r>
              <a:rPr sz="2800" spc="105" dirty="0">
                <a:latin typeface="Trebuchet MS"/>
                <a:cs typeface="Trebuchet MS"/>
              </a:rPr>
              <a:t>We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help </a:t>
            </a:r>
            <a:r>
              <a:rPr sz="2800" spc="-10" dirty="0">
                <a:latin typeface="Trebuchet MS"/>
                <a:cs typeface="Trebuchet MS"/>
              </a:rPr>
              <a:t>organizations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-55" dirty="0">
                <a:latin typeface="Trebuchet MS"/>
                <a:cs typeface="Trebuchet MS"/>
              </a:rPr>
              <a:t>accelerate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their </a:t>
            </a:r>
            <a:r>
              <a:rPr sz="2800" spc="-25" dirty="0">
                <a:latin typeface="Trebuchet MS"/>
                <a:cs typeface="Trebuchet MS"/>
              </a:rPr>
              <a:t>growth,</a:t>
            </a:r>
            <a:r>
              <a:rPr sz="2800" spc="-55" dirty="0">
                <a:latin typeface="Trebuchet MS"/>
                <a:cs typeface="Trebuchet MS"/>
              </a:rPr>
              <a:t> </a:t>
            </a:r>
            <a:r>
              <a:rPr sz="2800" spc="55" dirty="0">
                <a:latin typeface="Trebuchet MS"/>
                <a:cs typeface="Trebuchet MS"/>
              </a:rPr>
              <a:t>by</a:t>
            </a:r>
            <a:r>
              <a:rPr sz="2800" spc="-6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providing</a:t>
            </a:r>
            <a:r>
              <a:rPr sz="2800" spc="-6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the</a:t>
            </a:r>
            <a:r>
              <a:rPr sz="2800" spc="-60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best </a:t>
            </a:r>
            <a:r>
              <a:rPr sz="2800" dirty="0">
                <a:latin typeface="Trebuchet MS"/>
                <a:cs typeface="Trebuchet MS"/>
              </a:rPr>
              <a:t>human</a:t>
            </a:r>
            <a:r>
              <a:rPr sz="2800" spc="-8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resource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strategies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and </a:t>
            </a:r>
            <a:r>
              <a:rPr sz="2800" dirty="0">
                <a:latin typeface="Trebuchet MS"/>
                <a:cs typeface="Trebuchet MS"/>
              </a:rPr>
              <a:t>solutions</a:t>
            </a:r>
            <a:r>
              <a:rPr sz="2800" spc="-10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available.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462165" y="3974101"/>
            <a:ext cx="5772785" cy="5347970"/>
            <a:chOff x="13462165" y="3974101"/>
            <a:chExt cx="5772785" cy="5347970"/>
          </a:xfrm>
        </p:grpSpPr>
        <p:sp>
          <p:nvSpPr>
            <p:cNvPr id="13" name="object 13"/>
            <p:cNvSpPr/>
            <p:nvPr/>
          </p:nvSpPr>
          <p:spPr>
            <a:xfrm>
              <a:off x="13462165" y="4773030"/>
              <a:ext cx="5772785" cy="4549140"/>
            </a:xfrm>
            <a:custGeom>
              <a:avLst/>
              <a:gdLst/>
              <a:ahLst/>
              <a:cxnLst/>
              <a:rect l="l" t="t" r="r" b="b"/>
              <a:pathLst>
                <a:path w="5772784" h="4549140">
                  <a:moveTo>
                    <a:pt x="5772525" y="0"/>
                  </a:moveTo>
                  <a:lnTo>
                    <a:pt x="508214" y="0"/>
                  </a:lnTo>
                  <a:lnTo>
                    <a:pt x="459269" y="2326"/>
                  </a:lnTo>
                  <a:lnTo>
                    <a:pt x="411641" y="9163"/>
                  </a:lnTo>
                  <a:lnTo>
                    <a:pt x="365542" y="20299"/>
                  </a:lnTo>
                  <a:lnTo>
                    <a:pt x="321185" y="35519"/>
                  </a:lnTo>
                  <a:lnTo>
                    <a:pt x="278783" y="54612"/>
                  </a:lnTo>
                  <a:lnTo>
                    <a:pt x="238550" y="77363"/>
                  </a:lnTo>
                  <a:lnTo>
                    <a:pt x="200698" y="103560"/>
                  </a:lnTo>
                  <a:lnTo>
                    <a:pt x="165440" y="132991"/>
                  </a:lnTo>
                  <a:lnTo>
                    <a:pt x="132990" y="165442"/>
                  </a:lnTo>
                  <a:lnTo>
                    <a:pt x="103559" y="200700"/>
                  </a:lnTo>
                  <a:lnTo>
                    <a:pt x="77362" y="238552"/>
                  </a:lnTo>
                  <a:lnTo>
                    <a:pt x="54611" y="278785"/>
                  </a:lnTo>
                  <a:lnTo>
                    <a:pt x="35519" y="321186"/>
                  </a:lnTo>
                  <a:lnTo>
                    <a:pt x="20299" y="365543"/>
                  </a:lnTo>
                  <a:lnTo>
                    <a:pt x="9163" y="411642"/>
                  </a:lnTo>
                  <a:lnTo>
                    <a:pt x="2326" y="459270"/>
                  </a:lnTo>
                  <a:lnTo>
                    <a:pt x="0" y="508214"/>
                  </a:lnTo>
                  <a:lnTo>
                    <a:pt x="0" y="4549004"/>
                  </a:lnTo>
                  <a:lnTo>
                    <a:pt x="5264310" y="4549004"/>
                  </a:lnTo>
                  <a:lnTo>
                    <a:pt x="5313255" y="4546678"/>
                  </a:lnTo>
                  <a:lnTo>
                    <a:pt x="5360884" y="4539841"/>
                  </a:lnTo>
                  <a:lnTo>
                    <a:pt x="5406983" y="4528705"/>
                  </a:lnTo>
                  <a:lnTo>
                    <a:pt x="5451340" y="4513485"/>
                  </a:lnTo>
                  <a:lnTo>
                    <a:pt x="5493741" y="4494392"/>
                  </a:lnTo>
                  <a:lnTo>
                    <a:pt x="5533975" y="4471641"/>
                  </a:lnTo>
                  <a:lnTo>
                    <a:pt x="5571827" y="4445444"/>
                  </a:lnTo>
                  <a:lnTo>
                    <a:pt x="5607084" y="4416013"/>
                  </a:lnTo>
                  <a:lnTo>
                    <a:pt x="5639535" y="4383562"/>
                  </a:lnTo>
                  <a:lnTo>
                    <a:pt x="5668965" y="4348304"/>
                  </a:lnTo>
                  <a:lnTo>
                    <a:pt x="5695163" y="4310452"/>
                  </a:lnTo>
                  <a:lnTo>
                    <a:pt x="5717914" y="4270219"/>
                  </a:lnTo>
                  <a:lnTo>
                    <a:pt x="5737006" y="4227818"/>
                  </a:lnTo>
                  <a:lnTo>
                    <a:pt x="5752226" y="4183461"/>
                  </a:lnTo>
                  <a:lnTo>
                    <a:pt x="5763362" y="4137362"/>
                  </a:lnTo>
                  <a:lnTo>
                    <a:pt x="5770199" y="4089734"/>
                  </a:lnTo>
                  <a:lnTo>
                    <a:pt x="5772525" y="4040790"/>
                  </a:lnTo>
                  <a:lnTo>
                    <a:pt x="5772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46208" y="3974101"/>
              <a:ext cx="4440744" cy="159785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3940804" y="4450410"/>
            <a:ext cx="4779645" cy="2966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  <a:tabLst>
                <a:tab pos="3361054" algn="l"/>
              </a:tabLst>
            </a:pPr>
            <a:r>
              <a:rPr sz="3950" b="1" spc="380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3950" b="1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8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3950" b="1" spc="75" dirty="0">
                <a:solidFill>
                  <a:srgbClr val="FFFFFF"/>
                </a:solidFill>
                <a:latin typeface="Calibri"/>
                <a:cs typeface="Calibri"/>
              </a:rPr>
              <a:t>US</a:t>
            </a:r>
            <a:r>
              <a:rPr sz="3950" b="1" spc="8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950" b="1" spc="-233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75" spc="104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Ti</a:t>
            </a:r>
            <a:r>
              <a:rPr sz="2175" spc="127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sz="2175" spc="104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l</a:t>
            </a:r>
            <a:r>
              <a:rPr sz="2175" spc="-112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3950" b="1" spc="-14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75" spc="120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sz="2175" spc="-240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3950" b="1" spc="-159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175" spc="120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2175" baseline="68965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3950" b="1" spc="34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3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3950">
              <a:latin typeface="Calibri"/>
              <a:cs typeface="Calibri"/>
            </a:endParaRPr>
          </a:p>
          <a:p>
            <a:pPr marL="38100" marR="30480" indent="-635" algn="ctr">
              <a:lnSpc>
                <a:spcPct val="99900"/>
              </a:lnSpc>
            </a:pPr>
            <a:r>
              <a:rPr sz="2800" spc="-10" dirty="0">
                <a:latin typeface="Trebuchet MS"/>
                <a:cs typeface="Trebuchet MS"/>
              </a:rPr>
              <a:t>Putting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our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-35" dirty="0">
                <a:latin typeface="Trebuchet MS"/>
                <a:cs typeface="Trebuchet MS"/>
              </a:rPr>
              <a:t>sectoral</a:t>
            </a:r>
            <a:r>
              <a:rPr sz="2800" spc="-8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and</a:t>
            </a:r>
            <a:r>
              <a:rPr sz="2800" spc="-75" dirty="0">
                <a:latin typeface="Trebuchet MS"/>
                <a:cs typeface="Trebuchet MS"/>
              </a:rPr>
              <a:t> </a:t>
            </a:r>
            <a:r>
              <a:rPr sz="2800" spc="80" dirty="0">
                <a:latin typeface="Trebuchet MS"/>
                <a:cs typeface="Trebuchet MS"/>
              </a:rPr>
              <a:t>HR </a:t>
            </a:r>
            <a:r>
              <a:rPr sz="2800" spc="-25" dirty="0">
                <a:latin typeface="Trebuchet MS"/>
                <a:cs typeface="Trebuchet MS"/>
              </a:rPr>
              <a:t>expertise</a:t>
            </a:r>
            <a:r>
              <a:rPr sz="2800" spc="-175" dirty="0">
                <a:latin typeface="Trebuchet MS"/>
                <a:cs typeface="Trebuchet MS"/>
              </a:rPr>
              <a:t> </a:t>
            </a:r>
            <a:r>
              <a:rPr sz="2800" spc="-75" dirty="0">
                <a:latin typeface="Trebuchet MS"/>
                <a:cs typeface="Trebuchet MS"/>
              </a:rPr>
              <a:t>at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the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service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of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our </a:t>
            </a:r>
            <a:r>
              <a:rPr sz="2800" spc="-50" dirty="0">
                <a:latin typeface="Trebuchet MS"/>
                <a:cs typeface="Trebuchet MS"/>
              </a:rPr>
              <a:t>clients</a:t>
            </a:r>
            <a:r>
              <a:rPr sz="2800" spc="-13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to</a:t>
            </a:r>
            <a:r>
              <a:rPr sz="2800" spc="-13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meet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-80" dirty="0">
                <a:latin typeface="Trebuchet MS"/>
                <a:cs typeface="Trebuchet MS"/>
              </a:rPr>
              <a:t>their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human resources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needs.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20104098" cy="1735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773" y="6481059"/>
            <a:ext cx="18940575" cy="417411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0664" y="638619"/>
            <a:ext cx="18886805" cy="10015220"/>
            <a:chOff x="780664" y="638619"/>
            <a:chExt cx="18886805" cy="10015220"/>
          </a:xfrm>
        </p:grpSpPr>
        <p:sp>
          <p:nvSpPr>
            <p:cNvPr id="4" name="object 4"/>
            <p:cNvSpPr/>
            <p:nvPr/>
          </p:nvSpPr>
          <p:spPr>
            <a:xfrm>
              <a:off x="780664" y="638619"/>
              <a:ext cx="4806315" cy="5335905"/>
            </a:xfrm>
            <a:custGeom>
              <a:avLst/>
              <a:gdLst/>
              <a:ahLst/>
              <a:cxnLst/>
              <a:rect l="l" t="t" r="r" b="b"/>
              <a:pathLst>
                <a:path w="4806315" h="5335905">
                  <a:moveTo>
                    <a:pt x="4806300" y="0"/>
                  </a:moveTo>
                  <a:lnTo>
                    <a:pt x="0" y="0"/>
                  </a:lnTo>
                  <a:lnTo>
                    <a:pt x="0" y="5335499"/>
                  </a:lnTo>
                  <a:lnTo>
                    <a:pt x="4806300" y="5335499"/>
                  </a:lnTo>
                  <a:lnTo>
                    <a:pt x="4806300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1155" y="6482665"/>
              <a:ext cx="18736310" cy="4171315"/>
            </a:xfrm>
            <a:custGeom>
              <a:avLst/>
              <a:gdLst/>
              <a:ahLst/>
              <a:cxnLst/>
              <a:rect l="l" t="t" r="r" b="b"/>
              <a:pathLst>
                <a:path w="18736310" h="4171315">
                  <a:moveTo>
                    <a:pt x="18735900" y="0"/>
                  </a:moveTo>
                  <a:lnTo>
                    <a:pt x="0" y="0"/>
                  </a:lnTo>
                  <a:lnTo>
                    <a:pt x="0" y="4170953"/>
                  </a:lnTo>
                  <a:lnTo>
                    <a:pt x="18735900" y="4170953"/>
                  </a:lnTo>
                  <a:lnTo>
                    <a:pt x="18735900" y="0"/>
                  </a:lnTo>
                  <a:close/>
                </a:path>
              </a:pathLst>
            </a:custGeom>
            <a:solidFill>
              <a:srgbClr val="FFFFFF">
                <a:alpha val="8666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078" y="748890"/>
              <a:ext cx="3465877" cy="5225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8915" y="8574398"/>
              <a:ext cx="1643510" cy="16435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7547" y="8795543"/>
              <a:ext cx="1206246" cy="12037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9795" y="8609580"/>
              <a:ext cx="1643510" cy="16435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38427" y="8813135"/>
              <a:ext cx="1203732" cy="12037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98162" y="8609580"/>
              <a:ext cx="1646023" cy="16435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19307" y="8813135"/>
              <a:ext cx="1203732" cy="12037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679042" y="8574398"/>
              <a:ext cx="1643510" cy="164351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832337" y="8702562"/>
              <a:ext cx="1336922" cy="13369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66353" y="9192577"/>
              <a:ext cx="2668660" cy="4442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426743" y="9156568"/>
              <a:ext cx="2668662" cy="44427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46546" y="9174572"/>
              <a:ext cx="2668658" cy="44427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812068" y="850939"/>
            <a:ext cx="11593830" cy="33426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3600" b="0" dirty="0">
                <a:latin typeface="Calibri Light"/>
                <a:cs typeface="Calibri Light"/>
              </a:rPr>
              <a:t>She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is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an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aggressive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and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successful entrepreneur</a:t>
            </a:r>
            <a:r>
              <a:rPr sz="3600" b="0" spc="-1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with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16</a:t>
            </a:r>
            <a:r>
              <a:rPr sz="3600" b="0" spc="-10" dirty="0">
                <a:latin typeface="Calibri Light"/>
                <a:cs typeface="Calibri Light"/>
              </a:rPr>
              <a:t> years </a:t>
            </a:r>
            <a:r>
              <a:rPr sz="3600" b="0" dirty="0">
                <a:latin typeface="Calibri Light"/>
                <a:cs typeface="Calibri Light"/>
              </a:rPr>
              <a:t>of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work experience.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She has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an MBA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in HR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from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NMIMS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spc="-25" dirty="0">
                <a:latin typeface="Calibri Light"/>
                <a:cs typeface="Calibri Light"/>
              </a:rPr>
              <a:t>and </a:t>
            </a:r>
            <a:r>
              <a:rPr sz="3600" b="0" dirty="0">
                <a:latin typeface="Calibri Light"/>
                <a:cs typeface="Calibri Light"/>
              </a:rPr>
              <a:t>has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successfully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managed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the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operations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of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HRAlways.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She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spc="-25" dirty="0">
                <a:latin typeface="Calibri Light"/>
                <a:cs typeface="Calibri Light"/>
              </a:rPr>
              <a:t>has </a:t>
            </a:r>
            <a:r>
              <a:rPr sz="3600" b="0" dirty="0">
                <a:latin typeface="Calibri Light"/>
                <a:cs typeface="Calibri Light"/>
              </a:rPr>
              <a:t>been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serving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as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the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face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of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HRAlways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for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the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past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13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years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spc="-25" dirty="0">
                <a:latin typeface="Calibri Light"/>
                <a:cs typeface="Calibri Light"/>
              </a:rPr>
              <a:t>and </a:t>
            </a:r>
            <a:r>
              <a:rPr sz="3600" b="0" dirty="0">
                <a:latin typeface="Calibri Light"/>
                <a:cs typeface="Calibri Light"/>
              </a:rPr>
              <a:t>has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human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perspective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when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it comes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to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dealing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with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spc="-25" dirty="0">
                <a:latin typeface="Calibri Light"/>
                <a:cs typeface="Calibri Light"/>
              </a:rPr>
              <a:t>the </a:t>
            </a:r>
            <a:r>
              <a:rPr sz="3600" b="0" dirty="0">
                <a:latin typeface="Calibri Light"/>
                <a:cs typeface="Calibri Light"/>
              </a:rPr>
              <a:t>leadership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team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and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understanding</a:t>
            </a:r>
            <a:r>
              <a:rPr sz="3600" b="0" spc="-3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manpower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spc="-10" dirty="0">
                <a:latin typeface="Calibri Light"/>
                <a:cs typeface="Calibri Light"/>
              </a:rPr>
              <a:t>problems.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47236" y="7851353"/>
            <a:ext cx="4306570" cy="1078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2300" b="0" dirty="0">
                <a:latin typeface="Calibri Light"/>
                <a:cs typeface="Calibri Light"/>
              </a:rPr>
              <a:t>20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Researchers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conduct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study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spc="-25" dirty="0">
                <a:latin typeface="Calibri Light"/>
                <a:cs typeface="Calibri Light"/>
              </a:rPr>
              <a:t>on </a:t>
            </a:r>
            <a:r>
              <a:rPr sz="2300" b="0" spc="-10" dirty="0">
                <a:latin typeface="Calibri Light"/>
                <a:cs typeface="Calibri Light"/>
              </a:rPr>
              <a:t>requirements,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skills,</a:t>
            </a:r>
            <a:r>
              <a:rPr sz="2300" b="0" spc="-30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etc.</a:t>
            </a:r>
            <a:r>
              <a:rPr sz="2300" b="0" spc="-30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and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reports </a:t>
            </a:r>
            <a:r>
              <a:rPr sz="2300" b="0" dirty="0">
                <a:latin typeface="Calibri Light"/>
                <a:cs typeface="Calibri Light"/>
              </a:rPr>
              <a:t>to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Junior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Recruiters</a:t>
            </a:r>
            <a:endParaRPr sz="2300">
              <a:latin typeface="Calibri Light"/>
              <a:cs typeface="Calibri 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97243" y="7846327"/>
            <a:ext cx="3967479" cy="1078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2300" b="0" dirty="0">
                <a:latin typeface="Calibri Light"/>
                <a:cs typeface="Calibri Light"/>
              </a:rPr>
              <a:t>Initiates</a:t>
            </a:r>
            <a:r>
              <a:rPr sz="2300" b="0" spc="-5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communication</a:t>
            </a:r>
            <a:r>
              <a:rPr sz="2300" b="0" spc="-55" dirty="0">
                <a:latin typeface="Calibri Light"/>
                <a:cs typeface="Calibri Light"/>
              </a:rPr>
              <a:t> </a:t>
            </a:r>
            <a:r>
              <a:rPr sz="2300" b="0" spc="-20" dirty="0">
                <a:latin typeface="Calibri Light"/>
                <a:cs typeface="Calibri Light"/>
              </a:rPr>
              <a:t>with </a:t>
            </a:r>
            <a:r>
              <a:rPr sz="2300" b="0" dirty="0">
                <a:latin typeface="Calibri Light"/>
                <a:cs typeface="Calibri Light"/>
              </a:rPr>
              <a:t>prospects</a:t>
            </a:r>
            <a:r>
              <a:rPr sz="2300" b="0" spc="-2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and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reports</a:t>
            </a:r>
            <a:r>
              <a:rPr sz="2300" b="0" spc="-2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to</a:t>
            </a:r>
            <a:r>
              <a:rPr sz="2300" b="0" spc="-30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Senior </a:t>
            </a:r>
            <a:r>
              <a:rPr sz="2300" b="0" dirty="0">
                <a:latin typeface="Calibri Light"/>
                <a:cs typeface="Calibri Light"/>
              </a:rPr>
              <a:t>Recruiter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with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their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requirements</a:t>
            </a:r>
            <a:endParaRPr sz="23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648046" y="7861405"/>
            <a:ext cx="4225925" cy="1078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300" b="0" dirty="0">
                <a:latin typeface="Calibri Light"/>
                <a:cs typeface="Calibri Light"/>
              </a:rPr>
              <a:t>Senior</a:t>
            </a:r>
            <a:r>
              <a:rPr sz="2300" b="0" spc="-7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Recruiters</a:t>
            </a:r>
            <a:r>
              <a:rPr sz="2300" b="0" spc="-6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analyze</a:t>
            </a:r>
            <a:r>
              <a:rPr sz="2300" b="0" spc="-6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and</a:t>
            </a:r>
            <a:r>
              <a:rPr sz="2300" b="0" spc="-7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select </a:t>
            </a:r>
            <a:r>
              <a:rPr sz="2300" b="0" dirty="0">
                <a:latin typeface="Calibri Light"/>
                <a:cs typeface="Calibri Light"/>
              </a:rPr>
              <a:t>the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best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candidates</a:t>
            </a:r>
            <a:r>
              <a:rPr sz="2300" b="0" spc="-3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and</a:t>
            </a:r>
            <a:r>
              <a:rPr sz="2300" b="0" spc="-40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report</a:t>
            </a:r>
            <a:r>
              <a:rPr sz="2300" b="0" spc="-30" dirty="0">
                <a:latin typeface="Calibri Light"/>
                <a:cs typeface="Calibri Light"/>
              </a:rPr>
              <a:t> </a:t>
            </a:r>
            <a:r>
              <a:rPr sz="2300" b="0" spc="-25" dirty="0">
                <a:latin typeface="Calibri Light"/>
                <a:cs typeface="Calibri Light"/>
              </a:rPr>
              <a:t>to </a:t>
            </a:r>
            <a:r>
              <a:rPr sz="2300" b="0" dirty="0">
                <a:latin typeface="Calibri Light"/>
                <a:cs typeface="Calibri Light"/>
              </a:rPr>
              <a:t>Founder</a:t>
            </a:r>
            <a:r>
              <a:rPr sz="2300" b="0" spc="-45" dirty="0">
                <a:latin typeface="Calibri Light"/>
                <a:cs typeface="Calibri Light"/>
              </a:rPr>
              <a:t> </a:t>
            </a:r>
            <a:r>
              <a:rPr sz="2300" b="0" dirty="0">
                <a:latin typeface="Calibri Light"/>
                <a:cs typeface="Calibri Light"/>
              </a:rPr>
              <a:t>to</a:t>
            </a:r>
            <a:r>
              <a:rPr sz="2300" b="0" spc="-45" dirty="0">
                <a:latin typeface="Calibri Light"/>
                <a:cs typeface="Calibri Light"/>
              </a:rPr>
              <a:t> </a:t>
            </a:r>
            <a:r>
              <a:rPr sz="2300" b="0" spc="-10" dirty="0">
                <a:latin typeface="Calibri Light"/>
                <a:cs typeface="Calibri Light"/>
              </a:rPr>
              <a:t>finalize</a:t>
            </a:r>
            <a:endParaRPr sz="2300">
              <a:latin typeface="Calibri Light"/>
              <a:cs typeface="Calibri Ligh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6005376" y="5337638"/>
            <a:ext cx="3368040" cy="1751964"/>
            <a:chOff x="16005376" y="5337638"/>
            <a:chExt cx="3368040" cy="1751964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005376" y="5337638"/>
              <a:ext cx="3367436" cy="175156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006800" y="5338168"/>
              <a:ext cx="3366135" cy="1630680"/>
            </a:xfrm>
            <a:custGeom>
              <a:avLst/>
              <a:gdLst/>
              <a:ahLst/>
              <a:cxnLst/>
              <a:rect l="l" t="t" r="r" b="b"/>
              <a:pathLst>
                <a:path w="3366134" h="1630679">
                  <a:moveTo>
                    <a:pt x="3365897" y="0"/>
                  </a:moveTo>
                  <a:lnTo>
                    <a:pt x="0" y="0"/>
                  </a:lnTo>
                  <a:lnTo>
                    <a:pt x="0" y="1630107"/>
                  </a:lnTo>
                  <a:lnTo>
                    <a:pt x="3365897" y="1630107"/>
                  </a:lnTo>
                  <a:lnTo>
                    <a:pt x="3365897" y="0"/>
                  </a:lnTo>
                  <a:close/>
                </a:path>
              </a:pathLst>
            </a:custGeom>
            <a:solidFill>
              <a:srgbClr val="000000">
                <a:alpha val="348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6274752" y="5420433"/>
            <a:ext cx="2980055" cy="13728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1290320">
              <a:lnSpc>
                <a:spcPts val="5260"/>
              </a:lnSpc>
              <a:spcBef>
                <a:spcPts val="285"/>
              </a:spcBef>
            </a:pPr>
            <a:r>
              <a:rPr sz="4450" b="1" spc="375" dirty="0">
                <a:solidFill>
                  <a:srgbClr val="FFFFFF"/>
                </a:solidFill>
                <a:latin typeface="Trebuchet MS"/>
                <a:cs typeface="Trebuchet MS"/>
              </a:rPr>
              <a:t>Team </a:t>
            </a:r>
            <a:r>
              <a:rPr sz="4450" b="1" spc="430" dirty="0">
                <a:solidFill>
                  <a:srgbClr val="FFFFFF"/>
                </a:solidFill>
                <a:latin typeface="Trebuchet MS"/>
                <a:cs typeface="Trebuchet MS"/>
              </a:rPr>
              <a:t>Dynamics</a:t>
            </a:r>
            <a:endParaRPr sz="445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26167" y="654937"/>
            <a:ext cx="6601459" cy="5319395"/>
            <a:chOff x="726167" y="654937"/>
            <a:chExt cx="6601459" cy="5319395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6167" y="654937"/>
              <a:ext cx="4578083" cy="531918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71128" y="1176089"/>
              <a:ext cx="2855874" cy="174905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471128" y="1176089"/>
              <a:ext cx="2856230" cy="1630680"/>
            </a:xfrm>
            <a:custGeom>
              <a:avLst/>
              <a:gdLst/>
              <a:ahLst/>
              <a:cxnLst/>
              <a:rect l="l" t="t" r="r" b="b"/>
              <a:pathLst>
                <a:path w="2856229" h="1630680">
                  <a:moveTo>
                    <a:pt x="2855874" y="0"/>
                  </a:moveTo>
                  <a:lnTo>
                    <a:pt x="0" y="0"/>
                  </a:lnTo>
                  <a:lnTo>
                    <a:pt x="0" y="1630107"/>
                  </a:lnTo>
                  <a:lnTo>
                    <a:pt x="2855874" y="1630107"/>
                  </a:lnTo>
                  <a:lnTo>
                    <a:pt x="2855874" y="0"/>
                  </a:lnTo>
                  <a:close/>
                </a:path>
              </a:pathLst>
            </a:custGeom>
            <a:solidFill>
              <a:srgbClr val="000000">
                <a:alpha val="5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4471128" y="1176089"/>
            <a:ext cx="2856230" cy="1630680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54940" marR="289560">
              <a:lnSpc>
                <a:spcPts val="5260"/>
              </a:lnSpc>
              <a:spcBef>
                <a:spcPts val="994"/>
              </a:spcBef>
            </a:pPr>
            <a:r>
              <a:rPr sz="4450" spc="220" dirty="0">
                <a:solidFill>
                  <a:srgbClr val="FFFFFF"/>
                </a:solidFill>
              </a:rPr>
              <a:t>Our </a:t>
            </a:r>
            <a:r>
              <a:rPr sz="4450" spc="180" dirty="0">
                <a:solidFill>
                  <a:srgbClr val="FFFFFF"/>
                </a:solidFill>
              </a:rPr>
              <a:t>Founder</a:t>
            </a:r>
            <a:endParaRPr sz="44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92"/>
            <a:ext cx="20099020" cy="11301730"/>
            <a:chOff x="0" y="3592"/>
            <a:chExt cx="20099020" cy="11301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592"/>
              <a:ext cx="20098863" cy="42986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5203"/>
              <a:ext cx="20077430" cy="2194560"/>
            </a:xfrm>
            <a:custGeom>
              <a:avLst/>
              <a:gdLst/>
              <a:ahLst/>
              <a:cxnLst/>
              <a:rect l="l" t="t" r="r" b="b"/>
              <a:pathLst>
                <a:path w="20077430" h="2194560">
                  <a:moveTo>
                    <a:pt x="0" y="2194105"/>
                  </a:moveTo>
                  <a:lnTo>
                    <a:pt x="20077357" y="2194105"/>
                  </a:lnTo>
                  <a:lnTo>
                    <a:pt x="20077357" y="0"/>
                  </a:lnTo>
                  <a:lnTo>
                    <a:pt x="0" y="0"/>
                  </a:lnTo>
                  <a:lnTo>
                    <a:pt x="0" y="2194105"/>
                  </a:lnTo>
                  <a:close/>
                </a:path>
              </a:pathLst>
            </a:custGeom>
            <a:solidFill>
              <a:srgbClr val="737572">
                <a:alpha val="356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19309"/>
              <a:ext cx="20099020" cy="9086215"/>
            </a:xfrm>
            <a:custGeom>
              <a:avLst/>
              <a:gdLst/>
              <a:ahLst/>
              <a:cxnLst/>
              <a:rect l="l" t="t" r="r" b="b"/>
              <a:pathLst>
                <a:path w="20099020" h="9086215">
                  <a:moveTo>
                    <a:pt x="20098864" y="0"/>
                  </a:moveTo>
                  <a:lnTo>
                    <a:pt x="0" y="0"/>
                  </a:lnTo>
                  <a:lnTo>
                    <a:pt x="0" y="9085658"/>
                  </a:lnTo>
                  <a:lnTo>
                    <a:pt x="20098864" y="9085658"/>
                  </a:lnTo>
                  <a:lnTo>
                    <a:pt x="20098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40871" y="633144"/>
            <a:ext cx="14018894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>
                <a:solidFill>
                  <a:srgbClr val="FFFFFF"/>
                </a:solidFill>
              </a:rPr>
              <a:t>IT</a:t>
            </a:r>
            <a:r>
              <a:rPr spc="-415" dirty="0">
                <a:solidFill>
                  <a:srgbClr val="FFFFFF"/>
                </a:solidFill>
              </a:rPr>
              <a:t> </a:t>
            </a:r>
            <a:r>
              <a:rPr spc="175" dirty="0">
                <a:solidFill>
                  <a:srgbClr val="FFFFFF"/>
                </a:solidFill>
              </a:rPr>
              <a:t>RECRUITMENT</a:t>
            </a:r>
            <a:r>
              <a:rPr spc="-409" dirty="0">
                <a:solidFill>
                  <a:srgbClr val="FFFFFF"/>
                </a:solidFill>
              </a:rPr>
              <a:t> </a:t>
            </a:r>
            <a:r>
              <a:rPr spc="114" dirty="0">
                <a:solidFill>
                  <a:srgbClr val="FFFFFF"/>
                </a:solidFill>
              </a:rPr>
              <a:t>TEAM:</a:t>
            </a:r>
            <a:r>
              <a:rPr spc="-420" dirty="0">
                <a:solidFill>
                  <a:srgbClr val="FFFFFF"/>
                </a:solidFill>
              </a:rPr>
              <a:t> </a:t>
            </a:r>
            <a:r>
              <a:rPr spc="300" dirty="0">
                <a:solidFill>
                  <a:srgbClr val="FFFFFF"/>
                </a:solidFill>
              </a:rPr>
              <a:t>COMPETENCY</a:t>
            </a:r>
            <a:r>
              <a:rPr spc="-415" dirty="0">
                <a:solidFill>
                  <a:srgbClr val="FFFFFF"/>
                </a:solidFill>
              </a:rPr>
              <a:t> </a:t>
            </a:r>
            <a:r>
              <a:rPr spc="285" dirty="0">
                <a:solidFill>
                  <a:srgbClr val="FFFFFF"/>
                </a:solidFill>
              </a:rPr>
              <a:t>GRAPH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86403" y="3053239"/>
            <a:ext cx="19921855" cy="4122420"/>
            <a:chOff x="186403" y="3053239"/>
            <a:chExt cx="19921855" cy="4122420"/>
          </a:xfrm>
        </p:grpSpPr>
        <p:sp>
          <p:nvSpPr>
            <p:cNvPr id="8" name="object 8"/>
            <p:cNvSpPr/>
            <p:nvPr/>
          </p:nvSpPr>
          <p:spPr>
            <a:xfrm>
              <a:off x="190531" y="3372476"/>
              <a:ext cx="19913600" cy="3799204"/>
            </a:xfrm>
            <a:custGeom>
              <a:avLst/>
              <a:gdLst/>
              <a:ahLst/>
              <a:cxnLst/>
              <a:rect l="l" t="t" r="r" b="b"/>
              <a:pathLst>
                <a:path w="19913600" h="3799204">
                  <a:moveTo>
                    <a:pt x="0" y="3799049"/>
                  </a:moveTo>
                  <a:lnTo>
                    <a:pt x="19913567" y="3799049"/>
                  </a:lnTo>
                </a:path>
                <a:path w="19913600" h="3799204">
                  <a:moveTo>
                    <a:pt x="0" y="3420195"/>
                  </a:moveTo>
                  <a:lnTo>
                    <a:pt x="19913567" y="3420195"/>
                  </a:lnTo>
                </a:path>
                <a:path w="19913600" h="3799204">
                  <a:moveTo>
                    <a:pt x="0" y="3038218"/>
                  </a:moveTo>
                  <a:lnTo>
                    <a:pt x="19913567" y="3038218"/>
                  </a:lnTo>
                </a:path>
                <a:path w="19913600" h="3799204">
                  <a:moveTo>
                    <a:pt x="0" y="2658753"/>
                  </a:moveTo>
                  <a:lnTo>
                    <a:pt x="19913567" y="2658753"/>
                  </a:lnTo>
                </a:path>
                <a:path w="19913600" h="3799204">
                  <a:moveTo>
                    <a:pt x="0" y="2279288"/>
                  </a:moveTo>
                  <a:lnTo>
                    <a:pt x="19913567" y="2279288"/>
                  </a:lnTo>
                </a:path>
                <a:path w="19913600" h="3799204">
                  <a:moveTo>
                    <a:pt x="0" y="1899823"/>
                  </a:moveTo>
                  <a:lnTo>
                    <a:pt x="19913567" y="1899823"/>
                  </a:lnTo>
                </a:path>
                <a:path w="19913600" h="3799204">
                  <a:moveTo>
                    <a:pt x="0" y="1520358"/>
                  </a:moveTo>
                  <a:lnTo>
                    <a:pt x="19913567" y="1520358"/>
                  </a:lnTo>
                </a:path>
                <a:path w="19913600" h="3799204">
                  <a:moveTo>
                    <a:pt x="0" y="1140893"/>
                  </a:moveTo>
                  <a:lnTo>
                    <a:pt x="19913567" y="1140893"/>
                  </a:lnTo>
                </a:path>
                <a:path w="19913600" h="3799204">
                  <a:moveTo>
                    <a:pt x="0" y="758915"/>
                  </a:moveTo>
                  <a:lnTo>
                    <a:pt x="19913567" y="758915"/>
                  </a:lnTo>
                </a:path>
                <a:path w="19913600" h="3799204">
                  <a:moveTo>
                    <a:pt x="0" y="379450"/>
                  </a:moveTo>
                  <a:lnTo>
                    <a:pt x="19913567" y="379450"/>
                  </a:lnTo>
                </a:path>
                <a:path w="19913600" h="3799204">
                  <a:moveTo>
                    <a:pt x="0" y="0"/>
                  </a:moveTo>
                  <a:lnTo>
                    <a:pt x="19913567" y="0"/>
                  </a:lnTo>
                </a:path>
              </a:pathLst>
            </a:custGeom>
            <a:ln w="7853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312" y="3674024"/>
              <a:ext cx="731286" cy="34981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5733" y="3940403"/>
              <a:ext cx="731286" cy="32317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7667" y="5119006"/>
              <a:ext cx="731286" cy="20531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9601" y="3940403"/>
              <a:ext cx="731286" cy="32317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1535" y="4814931"/>
              <a:ext cx="731286" cy="235720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40957" y="4244478"/>
              <a:ext cx="731286" cy="29276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662890" y="5573861"/>
              <a:ext cx="731286" cy="15982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84824" y="4093697"/>
              <a:ext cx="731286" cy="30784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306758" y="5347690"/>
              <a:ext cx="728773" cy="18244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26180" y="5423080"/>
              <a:ext cx="731286" cy="17490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948114" y="4397771"/>
              <a:ext cx="731286" cy="277436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79400" y="3134097"/>
              <a:ext cx="18117699" cy="20279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9443" y="3053239"/>
              <a:ext cx="208580" cy="2085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06298" y="3332184"/>
              <a:ext cx="208580" cy="2085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10642" y="4556021"/>
              <a:ext cx="208580" cy="2085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17498" y="3332184"/>
              <a:ext cx="208580" cy="2085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324353" y="4239381"/>
              <a:ext cx="208580" cy="2085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31210" y="3646310"/>
              <a:ext cx="208580" cy="2085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938065" y="5030980"/>
              <a:ext cx="208580" cy="2085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744922" y="3487991"/>
              <a:ext cx="208580" cy="2085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551777" y="4792244"/>
              <a:ext cx="208580" cy="2085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358633" y="4872661"/>
              <a:ext cx="208580" cy="2085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165490" y="3804630"/>
              <a:ext cx="208580" cy="208580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78741" y="7299328"/>
            <a:ext cx="1783714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75" dirty="0">
                <a:latin typeface="Trebuchet MS"/>
                <a:cs typeface="Trebuchet MS"/>
              </a:rPr>
              <a:t>Web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Technologies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52018" y="7266659"/>
            <a:ext cx="1280795" cy="593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8450">
              <a:lnSpc>
                <a:spcPct val="112900"/>
              </a:lnSpc>
              <a:spcBef>
                <a:spcPts val="100"/>
              </a:spcBef>
            </a:pPr>
            <a:r>
              <a:rPr sz="1650" spc="40" dirty="0">
                <a:latin typeface="Trebuchet MS"/>
                <a:cs typeface="Trebuchet MS"/>
              </a:rPr>
              <a:t>Mobile </a:t>
            </a:r>
            <a:r>
              <a:rPr sz="1650" spc="-10" dirty="0">
                <a:latin typeface="Trebuchet MS"/>
                <a:cs typeface="Trebuchet MS"/>
              </a:rPr>
              <a:t>Technologies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89070" y="7299328"/>
            <a:ext cx="130429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10" dirty="0">
                <a:latin typeface="Trebuchet MS"/>
                <a:cs typeface="Trebuchet MS"/>
              </a:rPr>
              <a:t>Infrastructure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62131" y="7299328"/>
            <a:ext cx="39878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25" dirty="0">
                <a:latin typeface="Trebuchet MS"/>
                <a:cs typeface="Trebuchet MS"/>
              </a:rPr>
              <a:t>ERP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13128" y="7299328"/>
            <a:ext cx="149161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145" dirty="0">
                <a:latin typeface="Trebuchet MS"/>
                <a:cs typeface="Trebuchet MS"/>
              </a:rPr>
              <a:t>DBA</a:t>
            </a:r>
            <a:r>
              <a:rPr sz="1650" dirty="0">
                <a:latin typeface="Trebuchet MS"/>
                <a:cs typeface="Trebuchet MS"/>
              </a:rPr>
              <a:t> &amp;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Security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549130" y="7299328"/>
            <a:ext cx="131445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Trebuchet MS"/>
                <a:cs typeface="Trebuchet MS"/>
              </a:rPr>
              <a:t>Testing</a:t>
            </a:r>
            <a:r>
              <a:rPr sz="1650" spc="5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&amp;</a:t>
            </a:r>
            <a:r>
              <a:rPr sz="1650" spc="35" dirty="0">
                <a:latin typeface="Trebuchet MS"/>
                <a:cs typeface="Trebuchet MS"/>
              </a:rPr>
              <a:t> </a:t>
            </a:r>
            <a:r>
              <a:rPr sz="1650" spc="165" dirty="0">
                <a:latin typeface="Trebuchet MS"/>
                <a:cs typeface="Trebuchet MS"/>
              </a:rPr>
              <a:t>QA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18323" y="7299328"/>
            <a:ext cx="115760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Trebuchet MS"/>
                <a:cs typeface="Trebuchet MS"/>
              </a:rPr>
              <a:t>Cloud</a:t>
            </a:r>
            <a:r>
              <a:rPr sz="1650" spc="65" dirty="0">
                <a:latin typeface="Trebuchet MS"/>
                <a:cs typeface="Trebuchet MS"/>
              </a:rPr>
              <a:t>  </a:t>
            </a:r>
            <a:r>
              <a:rPr sz="1650" spc="-20" dirty="0">
                <a:latin typeface="Trebuchet MS"/>
                <a:cs typeface="Trebuchet MS"/>
              </a:rPr>
              <a:t>Tech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478408" y="7299328"/>
            <a:ext cx="68643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50" dirty="0">
                <a:latin typeface="Trebuchet MS"/>
                <a:cs typeface="Trebuchet MS"/>
              </a:rPr>
              <a:t>Design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5016204" y="7299328"/>
            <a:ext cx="125222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Trebuchet MS"/>
                <a:cs typeface="Trebuchet MS"/>
              </a:rPr>
              <a:t>Data</a:t>
            </a:r>
            <a:r>
              <a:rPr sz="1650" spc="114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Science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668864" y="7299328"/>
            <a:ext cx="158686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55" dirty="0">
                <a:latin typeface="Trebuchet MS"/>
                <a:cs typeface="Trebuchet MS"/>
              </a:rPr>
              <a:t>Embedded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Tech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620261" y="7299328"/>
            <a:ext cx="132842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20" dirty="0">
                <a:latin typeface="Trebuchet MS"/>
                <a:cs typeface="Trebuchet MS"/>
              </a:rPr>
              <a:t>Project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spc="90" dirty="0">
                <a:latin typeface="Trebuchet MS"/>
                <a:cs typeface="Trebuchet MS"/>
              </a:rPr>
              <a:t>Mgmt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8600" y="2722057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92%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795189" y="2998489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85%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01777" y="4222325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54%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408365" y="2998489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85%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214952" y="3905686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62%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021541" y="3315128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77%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828133" y="4697284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42%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634716" y="3156808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81%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441300" y="4461061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48%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7247894" y="4538965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46%</a:t>
            </a:r>
            <a:endParaRPr sz="1600">
              <a:latin typeface="Hypatia Sans Pro"/>
              <a:cs typeface="Hypatia Sans Pro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9054478" y="3470935"/>
            <a:ext cx="433705" cy="271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25" dirty="0">
                <a:solidFill>
                  <a:srgbClr val="363E48"/>
                </a:solidFill>
                <a:latin typeface="Hypatia Sans Pro"/>
                <a:cs typeface="Hypatia Sans Pro"/>
              </a:rPr>
              <a:t>73%</a:t>
            </a:r>
            <a:endParaRPr sz="1600">
              <a:latin typeface="Hypatia Sans Pro"/>
              <a:cs typeface="Hypatia Sans Pro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02081" y="8217549"/>
            <a:ext cx="19275425" cy="2983865"/>
            <a:chOff x="402081" y="8217549"/>
            <a:chExt cx="19275425" cy="2983865"/>
          </a:xfrm>
        </p:grpSpPr>
        <p:pic>
          <p:nvPicPr>
            <p:cNvPr id="55" name="object 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2081" y="8217549"/>
              <a:ext cx="19274804" cy="298330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90037" y="8321660"/>
              <a:ext cx="19098895" cy="2775585"/>
            </a:xfrm>
            <a:custGeom>
              <a:avLst/>
              <a:gdLst/>
              <a:ahLst/>
              <a:cxnLst/>
              <a:rect l="l" t="t" r="r" b="b"/>
              <a:pathLst>
                <a:path w="19098895" h="2775584">
                  <a:moveTo>
                    <a:pt x="19043734" y="0"/>
                  </a:moveTo>
                  <a:lnTo>
                    <a:pt x="55162" y="0"/>
                  </a:lnTo>
                  <a:lnTo>
                    <a:pt x="33690" y="4334"/>
                  </a:lnTo>
                  <a:lnTo>
                    <a:pt x="16156" y="16156"/>
                  </a:lnTo>
                  <a:lnTo>
                    <a:pt x="4334" y="33690"/>
                  </a:lnTo>
                  <a:lnTo>
                    <a:pt x="0" y="55161"/>
                  </a:lnTo>
                  <a:lnTo>
                    <a:pt x="0" y="2719921"/>
                  </a:lnTo>
                  <a:lnTo>
                    <a:pt x="4334" y="2741392"/>
                  </a:lnTo>
                  <a:lnTo>
                    <a:pt x="16156" y="2758926"/>
                  </a:lnTo>
                  <a:lnTo>
                    <a:pt x="33690" y="2770748"/>
                  </a:lnTo>
                  <a:lnTo>
                    <a:pt x="55162" y="2775083"/>
                  </a:lnTo>
                  <a:lnTo>
                    <a:pt x="19043734" y="2775083"/>
                  </a:lnTo>
                  <a:lnTo>
                    <a:pt x="19065203" y="2770748"/>
                  </a:lnTo>
                  <a:lnTo>
                    <a:pt x="19082737" y="2758926"/>
                  </a:lnTo>
                  <a:lnTo>
                    <a:pt x="19094559" y="2741392"/>
                  </a:lnTo>
                  <a:lnTo>
                    <a:pt x="19098894" y="2719921"/>
                  </a:lnTo>
                  <a:lnTo>
                    <a:pt x="19098894" y="55161"/>
                  </a:lnTo>
                  <a:lnTo>
                    <a:pt x="19094559" y="33690"/>
                  </a:lnTo>
                  <a:lnTo>
                    <a:pt x="19082737" y="16156"/>
                  </a:lnTo>
                  <a:lnTo>
                    <a:pt x="19065203" y="4334"/>
                  </a:lnTo>
                  <a:lnTo>
                    <a:pt x="19043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1377755" y="8309094"/>
            <a:ext cx="17434560" cy="2223135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R="82550" algn="ctr">
              <a:lnSpc>
                <a:spcPct val="100000"/>
              </a:lnSpc>
              <a:spcBef>
                <a:spcPts val="1520"/>
              </a:spcBef>
            </a:pPr>
            <a:r>
              <a:rPr sz="3300" b="1" spc="220" dirty="0">
                <a:latin typeface="Trebuchet MS"/>
                <a:cs typeface="Trebuchet MS"/>
              </a:rPr>
              <a:t>TEAM</a:t>
            </a:r>
            <a:r>
              <a:rPr sz="3300" b="1" spc="-15" dirty="0">
                <a:latin typeface="Trebuchet MS"/>
                <a:cs typeface="Trebuchet MS"/>
              </a:rPr>
              <a:t> </a:t>
            </a:r>
            <a:r>
              <a:rPr sz="3300" b="1" spc="45" dirty="0">
                <a:latin typeface="Trebuchet MS"/>
                <a:cs typeface="Trebuchet MS"/>
              </a:rPr>
              <a:t>CAPABILITY</a:t>
            </a:r>
            <a:endParaRPr sz="3300">
              <a:latin typeface="Trebuchet MS"/>
              <a:cs typeface="Trebuchet MS"/>
            </a:endParaRPr>
          </a:p>
          <a:p>
            <a:pPr marL="12700" marR="5080" indent="-91440" algn="ctr">
              <a:lnSpc>
                <a:spcPct val="100000"/>
              </a:lnSpc>
              <a:spcBef>
                <a:spcPts val="1295"/>
              </a:spcBef>
            </a:pPr>
            <a:r>
              <a:rPr sz="2950" dirty="0">
                <a:latin typeface="Calibri"/>
                <a:cs typeface="Calibri"/>
              </a:rPr>
              <a:t>We</a:t>
            </a:r>
            <a:r>
              <a:rPr sz="2950" spc="-6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are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team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of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30+</a:t>
            </a:r>
            <a:r>
              <a:rPr sz="2950" spc="-6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professionals,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with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range</a:t>
            </a:r>
            <a:r>
              <a:rPr sz="2950" spc="-6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experience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from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4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years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to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10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years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in</a:t>
            </a:r>
            <a:r>
              <a:rPr sz="2950" spc="-6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Recruitment.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Our</a:t>
            </a:r>
            <a:r>
              <a:rPr sz="2950" spc="-6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team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spc="-25" dirty="0">
                <a:latin typeface="Calibri"/>
                <a:cs typeface="Calibri"/>
              </a:rPr>
              <a:t>has </a:t>
            </a:r>
            <a:r>
              <a:rPr sz="2950" dirty="0">
                <a:latin typeface="Calibri"/>
                <a:cs typeface="Calibri"/>
              </a:rPr>
              <a:t>focused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on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delivering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excellent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service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to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our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clients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and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recruiting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candidates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that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they</a:t>
            </a:r>
            <a:r>
              <a:rPr sz="2950" spc="-6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need.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We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are</a:t>
            </a:r>
            <a:r>
              <a:rPr sz="2950" spc="-55" dirty="0">
                <a:latin typeface="Calibri"/>
                <a:cs typeface="Calibri"/>
              </a:rPr>
              <a:t> </a:t>
            </a:r>
            <a:r>
              <a:rPr sz="2950" spc="-10" dirty="0">
                <a:latin typeface="Calibri"/>
                <a:cs typeface="Calibri"/>
              </a:rPr>
              <a:t>successfully </a:t>
            </a:r>
            <a:r>
              <a:rPr sz="2950" dirty="0">
                <a:latin typeface="Calibri"/>
                <a:cs typeface="Calibri"/>
              </a:rPr>
              <a:t>employed</a:t>
            </a:r>
            <a:r>
              <a:rPr sz="2950" spc="-4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1,000+</a:t>
            </a:r>
            <a:r>
              <a:rPr sz="2950" spc="-4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candidates</a:t>
            </a:r>
            <a:r>
              <a:rPr sz="2950" spc="-3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across</a:t>
            </a:r>
            <a:r>
              <a:rPr sz="2950" spc="-3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25+</a:t>
            </a:r>
            <a:r>
              <a:rPr sz="2950" spc="-4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clients</a:t>
            </a:r>
            <a:r>
              <a:rPr sz="2950" spc="-3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and</a:t>
            </a:r>
            <a:r>
              <a:rPr sz="2950" spc="-4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are</a:t>
            </a:r>
            <a:r>
              <a:rPr sz="2950" spc="-4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servicing</a:t>
            </a:r>
            <a:r>
              <a:rPr sz="2950" spc="-3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more</a:t>
            </a:r>
            <a:r>
              <a:rPr sz="2950" spc="-4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than</a:t>
            </a:r>
            <a:r>
              <a:rPr sz="2950" spc="-4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5</a:t>
            </a:r>
            <a:r>
              <a:rPr sz="2950" spc="-35" dirty="0">
                <a:latin typeface="Calibri"/>
                <a:cs typeface="Calibri"/>
              </a:rPr>
              <a:t> </a:t>
            </a:r>
            <a:r>
              <a:rPr sz="2950" spc="-10" dirty="0">
                <a:latin typeface="Calibri"/>
                <a:cs typeface="Calibri"/>
              </a:rPr>
              <a:t>sectors</a:t>
            </a:r>
            <a:endParaRPr sz="2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99655" cy="11069955"/>
            <a:chOff x="0" y="0"/>
            <a:chExt cx="20099655" cy="11069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099073" cy="110698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94066" y="2543676"/>
              <a:ext cx="17373600" cy="7905115"/>
            </a:xfrm>
            <a:custGeom>
              <a:avLst/>
              <a:gdLst/>
              <a:ahLst/>
              <a:cxnLst/>
              <a:rect l="l" t="t" r="r" b="b"/>
              <a:pathLst>
                <a:path w="17373600" h="7905115">
                  <a:moveTo>
                    <a:pt x="10339324" y="563257"/>
                  </a:moveTo>
                  <a:lnTo>
                    <a:pt x="0" y="563257"/>
                  </a:lnTo>
                  <a:lnTo>
                    <a:pt x="0" y="1606092"/>
                  </a:lnTo>
                  <a:lnTo>
                    <a:pt x="0" y="2220798"/>
                  </a:lnTo>
                  <a:lnTo>
                    <a:pt x="0" y="7781074"/>
                  </a:lnTo>
                  <a:lnTo>
                    <a:pt x="9728" y="7829220"/>
                  </a:lnTo>
                  <a:lnTo>
                    <a:pt x="36233" y="7868539"/>
                  </a:lnTo>
                  <a:lnTo>
                    <a:pt x="75552" y="7895044"/>
                  </a:lnTo>
                  <a:lnTo>
                    <a:pt x="123698" y="7904759"/>
                  </a:lnTo>
                  <a:lnTo>
                    <a:pt x="10215639" y="7904759"/>
                  </a:lnTo>
                  <a:lnTo>
                    <a:pt x="10263784" y="7895044"/>
                  </a:lnTo>
                  <a:lnTo>
                    <a:pt x="10303091" y="7868539"/>
                  </a:lnTo>
                  <a:lnTo>
                    <a:pt x="10329596" y="7829220"/>
                  </a:lnTo>
                  <a:lnTo>
                    <a:pt x="10339324" y="7781074"/>
                  </a:lnTo>
                  <a:lnTo>
                    <a:pt x="10339324" y="2220798"/>
                  </a:lnTo>
                  <a:lnTo>
                    <a:pt x="10339324" y="1606092"/>
                  </a:lnTo>
                  <a:lnTo>
                    <a:pt x="10339324" y="563257"/>
                  </a:lnTo>
                  <a:close/>
                </a:path>
                <a:path w="17373600" h="7905115">
                  <a:moveTo>
                    <a:pt x="17346054" y="91097"/>
                  </a:moveTo>
                  <a:lnTo>
                    <a:pt x="17338891" y="55638"/>
                  </a:lnTo>
                  <a:lnTo>
                    <a:pt x="17319371" y="26682"/>
                  </a:lnTo>
                  <a:lnTo>
                    <a:pt x="17290415" y="7150"/>
                  </a:lnTo>
                  <a:lnTo>
                    <a:pt x="17254957" y="0"/>
                  </a:lnTo>
                  <a:lnTo>
                    <a:pt x="10737888" y="0"/>
                  </a:lnTo>
                  <a:lnTo>
                    <a:pt x="10702430" y="7150"/>
                  </a:lnTo>
                  <a:lnTo>
                    <a:pt x="10673461" y="26682"/>
                  </a:lnTo>
                  <a:lnTo>
                    <a:pt x="10653941" y="55638"/>
                  </a:lnTo>
                  <a:lnTo>
                    <a:pt x="10646791" y="91097"/>
                  </a:lnTo>
                  <a:lnTo>
                    <a:pt x="10646791" y="2887865"/>
                  </a:lnTo>
                  <a:lnTo>
                    <a:pt x="10653941" y="2923324"/>
                  </a:lnTo>
                  <a:lnTo>
                    <a:pt x="10673461" y="2952280"/>
                  </a:lnTo>
                  <a:lnTo>
                    <a:pt x="10702430" y="2971800"/>
                  </a:lnTo>
                  <a:lnTo>
                    <a:pt x="10737888" y="2978962"/>
                  </a:lnTo>
                  <a:lnTo>
                    <a:pt x="17254957" y="2978962"/>
                  </a:lnTo>
                  <a:lnTo>
                    <a:pt x="17290415" y="2971800"/>
                  </a:lnTo>
                  <a:lnTo>
                    <a:pt x="17319371" y="2952280"/>
                  </a:lnTo>
                  <a:lnTo>
                    <a:pt x="17338891" y="2923324"/>
                  </a:lnTo>
                  <a:lnTo>
                    <a:pt x="17346054" y="2887865"/>
                  </a:lnTo>
                  <a:lnTo>
                    <a:pt x="17346054" y="91097"/>
                  </a:lnTo>
                  <a:close/>
                </a:path>
                <a:path w="17373600" h="7905115">
                  <a:moveTo>
                    <a:pt x="17373575" y="3323717"/>
                  </a:moveTo>
                  <a:lnTo>
                    <a:pt x="17365549" y="3283928"/>
                  </a:lnTo>
                  <a:lnTo>
                    <a:pt x="17343641" y="3251428"/>
                  </a:lnTo>
                  <a:lnTo>
                    <a:pt x="17311142" y="3229521"/>
                  </a:lnTo>
                  <a:lnTo>
                    <a:pt x="17271365" y="3221494"/>
                  </a:lnTo>
                  <a:lnTo>
                    <a:pt x="10749598" y="3221494"/>
                  </a:lnTo>
                  <a:lnTo>
                    <a:pt x="10709808" y="3229521"/>
                  </a:lnTo>
                  <a:lnTo>
                    <a:pt x="10677309" y="3251428"/>
                  </a:lnTo>
                  <a:lnTo>
                    <a:pt x="10655402" y="3283928"/>
                  </a:lnTo>
                  <a:lnTo>
                    <a:pt x="10647375" y="3323717"/>
                  </a:lnTo>
                  <a:lnTo>
                    <a:pt x="10647375" y="5069713"/>
                  </a:lnTo>
                  <a:lnTo>
                    <a:pt x="10655402" y="5109502"/>
                  </a:lnTo>
                  <a:lnTo>
                    <a:pt x="10677309" y="5142001"/>
                  </a:lnTo>
                  <a:lnTo>
                    <a:pt x="10709808" y="5163909"/>
                  </a:lnTo>
                  <a:lnTo>
                    <a:pt x="10749598" y="5171935"/>
                  </a:lnTo>
                  <a:lnTo>
                    <a:pt x="17271365" y="5171935"/>
                  </a:lnTo>
                  <a:lnTo>
                    <a:pt x="17311142" y="5163909"/>
                  </a:lnTo>
                  <a:lnTo>
                    <a:pt x="17343641" y="5142001"/>
                  </a:lnTo>
                  <a:lnTo>
                    <a:pt x="17365549" y="5109502"/>
                  </a:lnTo>
                  <a:lnTo>
                    <a:pt x="17373575" y="5069713"/>
                  </a:lnTo>
                  <a:lnTo>
                    <a:pt x="17373575" y="33237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09793" y="3260079"/>
            <a:ext cx="10046335" cy="16065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635" algn="ctr">
              <a:lnSpc>
                <a:spcPct val="150900"/>
              </a:lnSpc>
              <a:spcBef>
                <a:spcPts val="50"/>
              </a:spcBef>
            </a:pPr>
            <a:r>
              <a:rPr sz="2300" spc="-50" dirty="0">
                <a:solidFill>
                  <a:srgbClr val="3A3B39"/>
                </a:solidFill>
                <a:latin typeface="Verdana"/>
                <a:cs typeface="Verdana"/>
              </a:rPr>
              <a:t>NET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developer,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85" dirty="0">
                <a:solidFill>
                  <a:srgbClr val="3A3B39"/>
                </a:solidFill>
                <a:latin typeface="Verdana"/>
                <a:cs typeface="Verdana"/>
              </a:rPr>
              <a:t>AI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Developer,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5" dirty="0">
                <a:solidFill>
                  <a:srgbClr val="3A3B39"/>
                </a:solidFill>
                <a:latin typeface="Verdana"/>
                <a:cs typeface="Verdana"/>
              </a:rPr>
              <a:t>Analytics,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95" dirty="0">
                <a:solidFill>
                  <a:srgbClr val="3A3B39"/>
                </a:solidFill>
                <a:latin typeface="Verdana"/>
                <a:cs typeface="Verdana"/>
              </a:rPr>
              <a:t>Android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Developer,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0" dirty="0">
                <a:solidFill>
                  <a:srgbClr val="3A3B39"/>
                </a:solidFill>
                <a:latin typeface="Verdana"/>
                <a:cs typeface="Verdana"/>
              </a:rPr>
              <a:t>App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85" dirty="0">
                <a:solidFill>
                  <a:srgbClr val="3A3B39"/>
                </a:solidFill>
                <a:latin typeface="Verdana"/>
                <a:cs typeface="Verdana"/>
              </a:rPr>
              <a:t>Developer, </a:t>
            </a:r>
            <a:r>
              <a:rPr sz="2300" spc="-20" dirty="0">
                <a:solidFill>
                  <a:srgbClr val="3A3B39"/>
                </a:solidFill>
                <a:latin typeface="Verdana"/>
                <a:cs typeface="Verdana"/>
              </a:rPr>
              <a:t>App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Development,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35" dirty="0">
                <a:solidFill>
                  <a:srgbClr val="3A3B39"/>
                </a:solidFill>
                <a:latin typeface="Verdana"/>
                <a:cs typeface="Verdana"/>
              </a:rPr>
              <a:t>Automated</a:t>
            </a:r>
            <a:r>
              <a:rPr sz="2300" spc="-12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85" dirty="0">
                <a:solidFill>
                  <a:srgbClr val="3A3B39"/>
                </a:solidFill>
                <a:latin typeface="Verdana"/>
                <a:cs typeface="Verdana"/>
              </a:rPr>
              <a:t>Software</a:t>
            </a:r>
            <a:r>
              <a:rPr sz="2300" spc="-13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Developer/Engineer,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0" dirty="0">
                <a:solidFill>
                  <a:srgbClr val="3A3B39"/>
                </a:solidFill>
                <a:latin typeface="Verdana"/>
                <a:cs typeface="Verdana"/>
              </a:rPr>
              <a:t>Business </a:t>
            </a:r>
            <a:r>
              <a:rPr sz="2300" spc="-170" dirty="0">
                <a:solidFill>
                  <a:srgbClr val="3A3B39"/>
                </a:solidFill>
                <a:latin typeface="Verdana"/>
                <a:cs typeface="Verdana"/>
              </a:rPr>
              <a:t>Analyst,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65" dirty="0">
                <a:solidFill>
                  <a:srgbClr val="3A3B39"/>
                </a:solidFill>
                <a:latin typeface="Verdana"/>
                <a:cs typeface="Verdana"/>
              </a:rPr>
              <a:t>Cloud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Developer,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00" dirty="0">
                <a:solidFill>
                  <a:srgbClr val="3A3B39"/>
                </a:solidFill>
                <a:latin typeface="Verdana"/>
                <a:cs typeface="Verdana"/>
              </a:rPr>
              <a:t>DevOps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Specialist, </a:t>
            </a:r>
            <a:r>
              <a:rPr sz="2300" spc="-90" dirty="0">
                <a:solidFill>
                  <a:srgbClr val="3A3B39"/>
                </a:solidFill>
                <a:latin typeface="Verdana"/>
                <a:cs typeface="Verdana"/>
              </a:rPr>
              <a:t>Embedded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85" dirty="0">
                <a:solidFill>
                  <a:srgbClr val="3A3B39"/>
                </a:solidFill>
                <a:latin typeface="Verdana"/>
                <a:cs typeface="Verdana"/>
              </a:rPr>
              <a:t>Software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10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6911" y="4840764"/>
            <a:ext cx="9932670" cy="476758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indent="1270" algn="ctr">
              <a:lnSpc>
                <a:spcPct val="150500"/>
              </a:lnSpc>
              <a:spcBef>
                <a:spcPts val="60"/>
              </a:spcBef>
            </a:pP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Front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05" dirty="0">
                <a:solidFill>
                  <a:srgbClr val="3A3B39"/>
                </a:solidFill>
                <a:latin typeface="Verdana"/>
                <a:cs typeface="Verdana"/>
              </a:rPr>
              <a:t>End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Developer, </a:t>
            </a:r>
            <a:r>
              <a:rPr sz="2300" spc="-110" dirty="0">
                <a:solidFill>
                  <a:srgbClr val="3A3B39"/>
                </a:solidFill>
                <a:latin typeface="Verdana"/>
                <a:cs typeface="Verdana"/>
              </a:rPr>
              <a:t>Full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04" dirty="0">
                <a:solidFill>
                  <a:srgbClr val="3A3B39"/>
                </a:solidFill>
                <a:latin typeface="Verdana"/>
                <a:cs typeface="Verdana"/>
              </a:rPr>
              <a:t>Stack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Developer, </a:t>
            </a:r>
            <a:r>
              <a:rPr sz="2300" spc="-165" dirty="0">
                <a:solidFill>
                  <a:srgbClr val="3A3B39"/>
                </a:solidFill>
                <a:latin typeface="Verdana"/>
                <a:cs typeface="Verdana"/>
              </a:rPr>
              <a:t>Games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75" dirty="0">
                <a:solidFill>
                  <a:srgbClr val="3A3B39"/>
                </a:solidFill>
                <a:latin typeface="Verdana"/>
                <a:cs typeface="Verdana"/>
              </a:rPr>
              <a:t>Developer/Designer, </a:t>
            </a:r>
            <a:r>
              <a:rPr sz="2300" spc="-170" dirty="0">
                <a:solidFill>
                  <a:srgbClr val="3A3B39"/>
                </a:solidFill>
                <a:latin typeface="Verdana"/>
                <a:cs typeface="Verdana"/>
              </a:rPr>
              <a:t>Games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Development,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90" dirty="0">
                <a:solidFill>
                  <a:srgbClr val="3A3B39"/>
                </a:solidFill>
                <a:latin typeface="Verdana"/>
                <a:cs typeface="Verdana"/>
              </a:rPr>
              <a:t>IOS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Developer,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75" dirty="0">
                <a:solidFill>
                  <a:srgbClr val="3A3B39"/>
                </a:solidFill>
                <a:latin typeface="Verdana"/>
                <a:cs typeface="Verdana"/>
              </a:rPr>
              <a:t>Hardware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0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70" dirty="0">
                <a:solidFill>
                  <a:srgbClr val="3A3B39"/>
                </a:solidFill>
                <a:latin typeface="Verdana"/>
                <a:cs typeface="Verdana"/>
              </a:rPr>
              <a:t>Implementation </a:t>
            </a:r>
            <a:r>
              <a:rPr sz="2300" spc="-170" dirty="0">
                <a:solidFill>
                  <a:srgbClr val="3A3B39"/>
                </a:solidFill>
                <a:latin typeface="Verdana"/>
                <a:cs typeface="Verdana"/>
              </a:rPr>
              <a:t>Analyst,</a:t>
            </a:r>
            <a:r>
              <a:rPr sz="2300" spc="-15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00" dirty="0">
                <a:solidFill>
                  <a:srgbClr val="3A3B39"/>
                </a:solidFill>
                <a:latin typeface="Verdana"/>
                <a:cs typeface="Verdana"/>
              </a:rPr>
              <a:t>Infrastructure</a:t>
            </a:r>
            <a:r>
              <a:rPr sz="2300" spc="-15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0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29" dirty="0">
                <a:solidFill>
                  <a:srgbClr val="3A3B39"/>
                </a:solidFill>
                <a:latin typeface="Verdana"/>
                <a:cs typeface="Verdana"/>
              </a:rPr>
              <a:t>IT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0" dirty="0">
                <a:solidFill>
                  <a:srgbClr val="3A3B39"/>
                </a:solidFill>
                <a:latin typeface="Verdana"/>
                <a:cs typeface="Verdana"/>
              </a:rPr>
              <a:t>Manager,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29" dirty="0">
                <a:solidFill>
                  <a:srgbClr val="3A3B39"/>
                </a:solidFill>
                <a:latin typeface="Verdana"/>
                <a:cs typeface="Verdana"/>
              </a:rPr>
              <a:t>IT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80" dirty="0">
                <a:solidFill>
                  <a:srgbClr val="3A3B39"/>
                </a:solidFill>
                <a:latin typeface="Verdana"/>
                <a:cs typeface="Verdana"/>
              </a:rPr>
              <a:t>Security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0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0" dirty="0">
                <a:solidFill>
                  <a:srgbClr val="3A3B39"/>
                </a:solidFill>
                <a:latin typeface="Verdana"/>
                <a:cs typeface="Verdana"/>
              </a:rPr>
              <a:t>Java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Developer,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75" dirty="0">
                <a:solidFill>
                  <a:srgbClr val="3A3B39"/>
                </a:solidFill>
                <a:latin typeface="Verdana"/>
                <a:cs typeface="Verdana"/>
              </a:rPr>
              <a:t>Linux,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10" dirty="0">
                <a:solidFill>
                  <a:srgbClr val="3A3B39"/>
                </a:solidFill>
                <a:latin typeface="Verdana"/>
                <a:cs typeface="Verdana"/>
              </a:rPr>
              <a:t>Machine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Learning,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10" dirty="0">
                <a:solidFill>
                  <a:srgbClr val="3A3B39"/>
                </a:solidFill>
                <a:latin typeface="Verdana"/>
                <a:cs typeface="Verdana"/>
              </a:rPr>
              <a:t>Machine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Learning</a:t>
            </a:r>
            <a:r>
              <a:rPr sz="2300" spc="-13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Specialist,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45" dirty="0">
                <a:solidFill>
                  <a:srgbClr val="3A3B39"/>
                </a:solidFill>
                <a:latin typeface="Verdana"/>
                <a:cs typeface="Verdana"/>
              </a:rPr>
              <a:t>Migration 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Support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Specialist,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Network </a:t>
            </a:r>
            <a:r>
              <a:rPr sz="2300" spc="-170" dirty="0">
                <a:solidFill>
                  <a:srgbClr val="3A3B39"/>
                </a:solidFill>
                <a:latin typeface="Verdana"/>
                <a:cs typeface="Verdana"/>
              </a:rPr>
              <a:t>Administrator,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Network</a:t>
            </a:r>
            <a:r>
              <a:rPr sz="2300" spc="-13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5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5" dirty="0">
                <a:solidFill>
                  <a:srgbClr val="3A3B39"/>
                </a:solidFill>
                <a:latin typeface="Verdana"/>
                <a:cs typeface="Verdana"/>
              </a:rPr>
              <a:t>PHP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Developer,</a:t>
            </a:r>
            <a:r>
              <a:rPr sz="2300" spc="-13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04" dirty="0">
                <a:solidFill>
                  <a:srgbClr val="3A3B39"/>
                </a:solidFill>
                <a:latin typeface="Verdana"/>
                <a:cs typeface="Verdana"/>
              </a:rPr>
              <a:t>Programmer,</a:t>
            </a:r>
            <a:r>
              <a:rPr sz="2300" spc="-12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0" dirty="0">
                <a:solidFill>
                  <a:srgbClr val="3A3B39"/>
                </a:solidFill>
                <a:latin typeface="Verdana"/>
                <a:cs typeface="Verdana"/>
              </a:rPr>
              <a:t>SQL/Database</a:t>
            </a:r>
            <a:r>
              <a:rPr sz="2300" spc="-12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0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r>
              <a:rPr sz="2300" spc="-12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85" dirty="0">
                <a:solidFill>
                  <a:srgbClr val="3A3B39"/>
                </a:solidFill>
                <a:latin typeface="Verdana"/>
                <a:cs typeface="Verdana"/>
              </a:rPr>
              <a:t>Software</a:t>
            </a:r>
            <a:r>
              <a:rPr sz="2300" spc="-12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0" dirty="0">
                <a:solidFill>
                  <a:srgbClr val="3A3B39"/>
                </a:solidFill>
                <a:latin typeface="Verdana"/>
                <a:cs typeface="Verdana"/>
              </a:rPr>
              <a:t>Developer, </a:t>
            </a:r>
            <a:r>
              <a:rPr sz="2300" spc="-185" dirty="0">
                <a:solidFill>
                  <a:srgbClr val="3A3B39"/>
                </a:solidFill>
                <a:latin typeface="Verdana"/>
                <a:cs typeface="Verdana"/>
              </a:rPr>
              <a:t>Software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5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5" dirty="0">
                <a:solidFill>
                  <a:srgbClr val="3A3B39"/>
                </a:solidFill>
                <a:latin typeface="Verdana"/>
                <a:cs typeface="Verdana"/>
              </a:rPr>
              <a:t>Retail,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15" dirty="0">
                <a:solidFill>
                  <a:srgbClr val="3A3B39"/>
                </a:solidFill>
                <a:latin typeface="Verdana"/>
                <a:cs typeface="Verdana"/>
              </a:rPr>
              <a:t>Servers,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85" dirty="0">
                <a:solidFill>
                  <a:srgbClr val="3A3B39"/>
                </a:solidFill>
                <a:latin typeface="Verdana"/>
                <a:cs typeface="Verdana"/>
              </a:rPr>
              <a:t>Software,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85" dirty="0">
                <a:solidFill>
                  <a:srgbClr val="3A3B39"/>
                </a:solidFill>
                <a:latin typeface="Verdana"/>
                <a:cs typeface="Verdana"/>
              </a:rPr>
              <a:t>Software</a:t>
            </a:r>
            <a:r>
              <a:rPr sz="2300" spc="-13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0" dirty="0">
                <a:solidFill>
                  <a:srgbClr val="3A3B39"/>
                </a:solidFill>
                <a:latin typeface="Verdana"/>
                <a:cs typeface="Verdana"/>
              </a:rPr>
              <a:t>Architect,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55" dirty="0">
                <a:solidFill>
                  <a:srgbClr val="3A3B39"/>
                </a:solidFill>
                <a:latin typeface="Verdana"/>
                <a:cs typeface="Verdana"/>
              </a:rPr>
              <a:t>Ubuntu,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5" dirty="0">
                <a:solidFill>
                  <a:srgbClr val="3A3B39"/>
                </a:solidFill>
                <a:latin typeface="Verdana"/>
                <a:cs typeface="Verdana"/>
              </a:rPr>
              <a:t>UI 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Designer/Developer,</a:t>
            </a:r>
            <a:r>
              <a:rPr sz="2300" spc="-13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UNIX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60" dirty="0">
                <a:solidFill>
                  <a:srgbClr val="3A3B39"/>
                </a:solidFill>
                <a:latin typeface="Verdana"/>
                <a:cs typeface="Verdana"/>
              </a:rPr>
              <a:t>Engineer,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UX 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Designer/Developer,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25" dirty="0">
                <a:solidFill>
                  <a:srgbClr val="3A3B39"/>
                </a:solidFill>
                <a:latin typeface="Verdana"/>
                <a:cs typeface="Verdana"/>
              </a:rPr>
              <a:t>Web </a:t>
            </a:r>
            <a:r>
              <a:rPr sz="2300" spc="-145" dirty="0">
                <a:solidFill>
                  <a:srgbClr val="3A3B39"/>
                </a:solidFill>
                <a:latin typeface="Verdana"/>
                <a:cs typeface="Verdana"/>
              </a:rPr>
              <a:t>Designer/Developer,</a:t>
            </a:r>
            <a:r>
              <a:rPr sz="2300" spc="-130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105" dirty="0">
                <a:solidFill>
                  <a:srgbClr val="3A3B39"/>
                </a:solidFill>
                <a:latin typeface="Verdana"/>
                <a:cs typeface="Verdana"/>
              </a:rPr>
              <a:t>Web</a:t>
            </a:r>
            <a:r>
              <a:rPr sz="2300" spc="-125" dirty="0">
                <a:solidFill>
                  <a:srgbClr val="3A3B39"/>
                </a:solidFill>
                <a:latin typeface="Verdana"/>
                <a:cs typeface="Verdana"/>
              </a:rPr>
              <a:t> </a:t>
            </a:r>
            <a:r>
              <a:rPr sz="2300" spc="-30" dirty="0">
                <a:solidFill>
                  <a:srgbClr val="3A3B39"/>
                </a:solidFill>
                <a:latin typeface="Verdana"/>
                <a:cs typeface="Verdana"/>
              </a:rPr>
              <a:t>Development</a:t>
            </a:r>
            <a:endParaRPr sz="23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037329" y="2533116"/>
            <a:ext cx="6764020" cy="7915909"/>
            <a:chOff x="12037329" y="2533116"/>
            <a:chExt cx="6764020" cy="7915909"/>
          </a:xfrm>
        </p:grpSpPr>
        <p:sp>
          <p:nvSpPr>
            <p:cNvPr id="8" name="object 8"/>
            <p:cNvSpPr/>
            <p:nvPr/>
          </p:nvSpPr>
          <p:spPr>
            <a:xfrm>
              <a:off x="12074543" y="7921629"/>
              <a:ext cx="6726555" cy="2527300"/>
            </a:xfrm>
            <a:custGeom>
              <a:avLst/>
              <a:gdLst/>
              <a:ahLst/>
              <a:cxnLst/>
              <a:rect l="l" t="t" r="r" b="b"/>
              <a:pathLst>
                <a:path w="6726555" h="2527300">
                  <a:moveTo>
                    <a:pt x="6623389" y="0"/>
                  </a:moveTo>
                  <a:lnTo>
                    <a:pt x="102813" y="0"/>
                  </a:lnTo>
                  <a:lnTo>
                    <a:pt x="62793" y="8079"/>
                  </a:lnTo>
                  <a:lnTo>
                    <a:pt x="30112" y="30113"/>
                  </a:lnTo>
                  <a:lnTo>
                    <a:pt x="8079" y="62793"/>
                  </a:lnTo>
                  <a:lnTo>
                    <a:pt x="0" y="102813"/>
                  </a:lnTo>
                  <a:lnTo>
                    <a:pt x="0" y="2423989"/>
                  </a:lnTo>
                  <a:lnTo>
                    <a:pt x="8079" y="2464009"/>
                  </a:lnTo>
                  <a:lnTo>
                    <a:pt x="30112" y="2496689"/>
                  </a:lnTo>
                  <a:lnTo>
                    <a:pt x="62793" y="2518723"/>
                  </a:lnTo>
                  <a:lnTo>
                    <a:pt x="102813" y="2526802"/>
                  </a:lnTo>
                  <a:lnTo>
                    <a:pt x="6623389" y="2526802"/>
                  </a:lnTo>
                  <a:lnTo>
                    <a:pt x="6663410" y="2518723"/>
                  </a:lnTo>
                  <a:lnTo>
                    <a:pt x="6696090" y="2496689"/>
                  </a:lnTo>
                  <a:lnTo>
                    <a:pt x="6718124" y="2464009"/>
                  </a:lnTo>
                  <a:lnTo>
                    <a:pt x="6726203" y="2423989"/>
                  </a:lnTo>
                  <a:lnTo>
                    <a:pt x="6726203" y="102813"/>
                  </a:lnTo>
                  <a:lnTo>
                    <a:pt x="6718124" y="62793"/>
                  </a:lnTo>
                  <a:lnTo>
                    <a:pt x="6696090" y="30113"/>
                  </a:lnTo>
                  <a:lnTo>
                    <a:pt x="6663410" y="8079"/>
                  </a:lnTo>
                  <a:lnTo>
                    <a:pt x="6623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511" y="7915989"/>
              <a:ext cx="6727334" cy="7438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7329" y="2533116"/>
              <a:ext cx="6707230" cy="74385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148018" y="8065797"/>
            <a:ext cx="6591300" cy="21653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135"/>
              </a:spcBef>
            </a:pPr>
            <a:r>
              <a:rPr sz="2600" b="1" spc="-80" dirty="0">
                <a:latin typeface="Arial"/>
                <a:cs typeface="Arial"/>
              </a:rPr>
              <a:t>LEADERSHIP</a:t>
            </a:r>
            <a:r>
              <a:rPr sz="2600" b="1" spc="-30" dirty="0">
                <a:latin typeface="Arial"/>
                <a:cs typeface="Arial"/>
              </a:rPr>
              <a:t> </a:t>
            </a:r>
            <a:r>
              <a:rPr sz="2600" b="1" spc="-20" dirty="0">
                <a:latin typeface="Arial"/>
                <a:cs typeface="Arial"/>
              </a:rPr>
              <a:t>ROLE</a:t>
            </a:r>
            <a:endParaRPr sz="2600">
              <a:latin typeface="Arial"/>
              <a:cs typeface="Arial"/>
            </a:endParaRPr>
          </a:p>
          <a:p>
            <a:pPr marL="12065" marR="5080" indent="-635" algn="ctr">
              <a:lnSpc>
                <a:spcPct val="101000"/>
              </a:lnSpc>
              <a:spcBef>
                <a:spcPts val="1810"/>
              </a:spcBef>
            </a:pP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Chief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Financial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Officer</a:t>
            </a:r>
            <a:r>
              <a:rPr sz="2450" b="0" spc="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(CFO),</a:t>
            </a:r>
            <a:r>
              <a:rPr sz="2450" b="0" spc="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Chief</a:t>
            </a:r>
            <a:r>
              <a:rPr sz="2450" b="0" spc="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Information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Officer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(CIO),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Chief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Operating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Officer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(COO),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20" dirty="0">
                <a:solidFill>
                  <a:srgbClr val="3A3B39"/>
                </a:solidFill>
                <a:latin typeface="Calibri Light"/>
                <a:cs typeface="Calibri Light"/>
              </a:rPr>
              <a:t>Vice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President,</a:t>
            </a:r>
            <a:r>
              <a:rPr sz="2450" b="0" spc="-1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and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President.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include:</a:t>
            </a:r>
            <a:r>
              <a:rPr sz="2450" b="0" spc="-1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Human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 Resources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Manager</a:t>
            </a:r>
            <a:r>
              <a:rPr sz="2450" b="0" spc="-3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Organization</a:t>
            </a:r>
            <a:r>
              <a:rPr sz="2450" b="0" spc="-3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Manager</a:t>
            </a:r>
            <a:endParaRPr sz="245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58060" y="796489"/>
            <a:ext cx="1678749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50" spc="260" dirty="0"/>
              <a:t>SECTORS</a:t>
            </a:r>
            <a:r>
              <a:rPr sz="4450" spc="-375" dirty="0"/>
              <a:t> </a:t>
            </a:r>
            <a:r>
              <a:rPr sz="4450" spc="390" dirty="0"/>
              <a:t>AND</a:t>
            </a:r>
            <a:r>
              <a:rPr sz="4450" spc="-380" dirty="0"/>
              <a:t> </a:t>
            </a:r>
            <a:r>
              <a:rPr sz="4450" spc="95" dirty="0"/>
              <a:t>ROLES</a:t>
            </a:r>
            <a:r>
              <a:rPr sz="4450" spc="-375" dirty="0"/>
              <a:t> </a:t>
            </a:r>
            <a:r>
              <a:rPr sz="4450" spc="155" dirty="0"/>
              <a:t>WHERE</a:t>
            </a:r>
            <a:r>
              <a:rPr sz="4450" spc="-375" dirty="0"/>
              <a:t> </a:t>
            </a:r>
            <a:r>
              <a:rPr sz="4450" spc="285" dirty="0"/>
              <a:t>WE</a:t>
            </a:r>
            <a:r>
              <a:rPr sz="4450" spc="-375" dirty="0"/>
              <a:t> </a:t>
            </a:r>
            <a:r>
              <a:rPr sz="4450" spc="250" dirty="0"/>
              <a:t>HAVE</a:t>
            </a:r>
            <a:r>
              <a:rPr sz="4450" spc="-375" dirty="0"/>
              <a:t> </a:t>
            </a:r>
            <a:r>
              <a:rPr sz="4450" spc="175" dirty="0"/>
              <a:t>SUCCESSFULLY</a:t>
            </a:r>
            <a:r>
              <a:rPr sz="4450" spc="-380" dirty="0"/>
              <a:t> </a:t>
            </a:r>
            <a:r>
              <a:rPr sz="4450" spc="110" dirty="0"/>
              <a:t>HIRED</a:t>
            </a:r>
            <a:endParaRPr sz="4450"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39842" y="5757311"/>
            <a:ext cx="6724821" cy="74385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209367" y="2670359"/>
            <a:ext cx="6336665" cy="2672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2600" b="1" spc="-10" dirty="0">
                <a:latin typeface="Arial"/>
                <a:cs typeface="Arial"/>
              </a:rPr>
              <a:t>MANUFACTURING</a:t>
            </a:r>
            <a:endParaRPr sz="2600">
              <a:latin typeface="Arial"/>
              <a:cs typeface="Arial"/>
            </a:endParaRPr>
          </a:p>
          <a:p>
            <a:pPr marL="12700" marR="5080" indent="-635" algn="ctr">
              <a:lnSpc>
                <a:spcPct val="101000"/>
              </a:lnSpc>
              <a:spcBef>
                <a:spcPts val="2840"/>
              </a:spcBef>
              <a:tabLst>
                <a:tab pos="2642235" algn="l"/>
              </a:tabLst>
            </a:pP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Food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and</a:t>
            </a:r>
            <a:r>
              <a:rPr sz="2450" b="0" spc="-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Beverage,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	Agritech,</a:t>
            </a:r>
            <a:r>
              <a:rPr sz="2450" b="0" spc="4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Automobile</a:t>
            </a:r>
            <a:r>
              <a:rPr sz="2450" b="0" spc="5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50" dirty="0">
                <a:solidFill>
                  <a:srgbClr val="3A3B39"/>
                </a:solidFill>
                <a:latin typeface="Calibri Light"/>
                <a:cs typeface="Calibri Light"/>
              </a:rPr>
              <a:t>,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Electronics</a:t>
            </a:r>
            <a:r>
              <a:rPr sz="2450" b="0" spc="-2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Equipment,</a:t>
            </a:r>
            <a:r>
              <a:rPr sz="2450" b="0" spc="-1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Clothing</a:t>
            </a:r>
            <a:r>
              <a:rPr sz="2450" b="0" spc="-1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and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20" dirty="0">
                <a:solidFill>
                  <a:srgbClr val="3A3B39"/>
                </a:solidFill>
                <a:latin typeface="Calibri Light"/>
                <a:cs typeface="Calibri Light"/>
              </a:rPr>
              <a:t>Textile,</a:t>
            </a:r>
            <a:r>
              <a:rPr sz="2450" b="0" spc="-1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Paper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and</a:t>
            </a:r>
            <a:r>
              <a:rPr sz="2450" b="0" spc="-5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Wood,</a:t>
            </a:r>
            <a:r>
              <a:rPr sz="2450" b="0" spc="-5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Leather,</a:t>
            </a:r>
            <a:r>
              <a:rPr sz="2450" b="0" spc="-4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transportation</a:t>
            </a:r>
            <a:r>
              <a:rPr sz="2450" b="0" spc="-5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equipment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manufacturing,</a:t>
            </a:r>
            <a:r>
              <a:rPr sz="2450" b="0" spc="-2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Metal,</a:t>
            </a:r>
            <a:r>
              <a:rPr sz="2450" b="0" spc="-2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Petroleum,</a:t>
            </a:r>
            <a:r>
              <a:rPr sz="2450" b="0" spc="-2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Chemicals,</a:t>
            </a:r>
            <a:r>
              <a:rPr sz="2450" b="0" spc="-1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25" dirty="0">
                <a:solidFill>
                  <a:srgbClr val="3A3B39"/>
                </a:solidFill>
                <a:latin typeface="Calibri Light"/>
                <a:cs typeface="Calibri Light"/>
              </a:rPr>
              <a:t>and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Plastics</a:t>
            </a:r>
            <a:endParaRPr sz="245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30979" y="5717247"/>
            <a:ext cx="6339205" cy="196532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R="35560" algn="ctr">
              <a:lnSpc>
                <a:spcPct val="100000"/>
              </a:lnSpc>
              <a:spcBef>
                <a:spcPts val="1789"/>
              </a:spcBef>
            </a:pPr>
            <a:r>
              <a:rPr sz="2600" b="1" spc="-80" dirty="0">
                <a:latin typeface="Arial"/>
                <a:cs typeface="Arial"/>
              </a:rPr>
              <a:t>BUSINESS</a:t>
            </a:r>
            <a:r>
              <a:rPr sz="2600" b="1" spc="-55" dirty="0">
                <a:latin typeface="Arial"/>
                <a:cs typeface="Arial"/>
              </a:rPr>
              <a:t> </a:t>
            </a:r>
            <a:r>
              <a:rPr sz="2600" b="1" spc="-80" dirty="0">
                <a:latin typeface="Arial"/>
                <a:cs typeface="Arial"/>
              </a:rPr>
              <a:t>SUPPORT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 b="1" spc="35" dirty="0">
                <a:latin typeface="Arial"/>
                <a:cs typeface="Arial"/>
              </a:rPr>
              <a:t>FUNCTION</a:t>
            </a:r>
            <a:endParaRPr sz="2600">
              <a:latin typeface="Arial"/>
              <a:cs typeface="Arial"/>
            </a:endParaRPr>
          </a:p>
          <a:p>
            <a:pPr marL="12700" marR="5080" indent="-635" algn="ctr">
              <a:lnSpc>
                <a:spcPct val="101000"/>
              </a:lnSpc>
              <a:spcBef>
                <a:spcPts val="1550"/>
              </a:spcBef>
            </a:pP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Finance and</a:t>
            </a:r>
            <a:r>
              <a:rPr sz="2450" b="0" spc="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procurement;</a:t>
            </a:r>
            <a:r>
              <a:rPr sz="2450" b="0" spc="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Human</a:t>
            </a:r>
            <a:r>
              <a:rPr sz="2450" b="0" spc="1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Resources;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Infrastructure</a:t>
            </a:r>
            <a:r>
              <a:rPr sz="2450" b="0" spc="-4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management;</a:t>
            </a:r>
            <a:r>
              <a:rPr sz="2450" b="0" spc="-5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Information</a:t>
            </a:r>
            <a:r>
              <a:rPr sz="2450" b="0" spc="-4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Services;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Communications</a:t>
            </a:r>
            <a:r>
              <a:rPr sz="2450" b="0" spc="10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dirty="0">
                <a:solidFill>
                  <a:srgbClr val="3A3B39"/>
                </a:solidFill>
                <a:latin typeface="Calibri Light"/>
                <a:cs typeface="Calibri Light"/>
              </a:rPr>
              <a:t>and</a:t>
            </a:r>
            <a:r>
              <a:rPr sz="2450" b="0" spc="15" dirty="0">
                <a:solidFill>
                  <a:srgbClr val="3A3B39"/>
                </a:solidFill>
                <a:latin typeface="Calibri Light"/>
                <a:cs typeface="Calibri Light"/>
              </a:rPr>
              <a:t> </a:t>
            </a:r>
            <a:r>
              <a:rPr sz="2450" b="0" spc="-10" dirty="0">
                <a:solidFill>
                  <a:srgbClr val="3A3B39"/>
                </a:solidFill>
                <a:latin typeface="Calibri Light"/>
                <a:cs typeface="Calibri Light"/>
              </a:rPr>
              <a:t>marketing.</a:t>
            </a:r>
            <a:endParaRPr sz="2450">
              <a:latin typeface="Calibri Light"/>
              <a:cs typeface="Calibri Ligh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87182" y="2528090"/>
            <a:ext cx="10341046" cy="74385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986363" y="2667846"/>
            <a:ext cx="3133090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dirty="0">
                <a:latin typeface="Arial"/>
                <a:cs typeface="Arial"/>
              </a:rPr>
              <a:t>IT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-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DEVELOPMENT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1131626"/>
            <a:ext cx="20104098" cy="1735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228594" y="549275"/>
            <a:ext cx="564691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pc="180" dirty="0"/>
              <a:t>CURRENT</a:t>
            </a:r>
            <a:r>
              <a:rPr spc="-425" dirty="0"/>
              <a:t> </a:t>
            </a:r>
            <a:r>
              <a:rPr spc="150" dirty="0"/>
              <a:t>CLIENTS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098" cy="11308554"/>
            <a:chOff x="0" y="0"/>
            <a:chExt cx="20104098" cy="1130855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9084" y="1822898"/>
              <a:ext cx="2095655" cy="10628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6737" y="1603368"/>
              <a:ext cx="3678810" cy="13659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3347" y="1463675"/>
              <a:ext cx="3223354" cy="18593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95712" y="1869429"/>
              <a:ext cx="3424335" cy="9698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4561" y="3630915"/>
              <a:ext cx="4720794" cy="12925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27834" y="3611231"/>
              <a:ext cx="4352911" cy="124806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342120" y="1887042"/>
              <a:ext cx="3070901" cy="9423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96213" y="4006983"/>
              <a:ext cx="4983873" cy="638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72969" y="3753839"/>
              <a:ext cx="2634864" cy="11921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0"/>
              <a:ext cx="20104098" cy="1735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11134993"/>
              <a:ext cx="20104098" cy="173561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E2F219E0-2035-E20C-CC55-81101354CE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1" y="5395728"/>
            <a:ext cx="3577625" cy="8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avigloplast">
            <a:extLst>
              <a:ext uri="{FF2B5EF4-FFF2-40B4-BE49-F238E27FC236}">
                <a16:creationId xmlns:a16="http://schemas.microsoft.com/office/drawing/2014/main" id="{6332569F-18F5-2F13-D3E3-B28737830B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0" y="5395728"/>
            <a:ext cx="3342033" cy="8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logo">
            <a:extLst>
              <a:ext uri="{FF2B5EF4-FFF2-40B4-BE49-F238E27FC236}">
                <a16:creationId xmlns:a16="http://schemas.microsoft.com/office/drawing/2014/main" id="{76CD2CD6-0D1F-B6CC-5704-0A3DFA20E0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890" y="5411061"/>
            <a:ext cx="2313206" cy="860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A A Garg &amp; Co">
            <a:extLst>
              <a:ext uri="{FF2B5EF4-FFF2-40B4-BE49-F238E27FC236}">
                <a16:creationId xmlns:a16="http://schemas.microsoft.com/office/drawing/2014/main" id="{D9537B0D-2D36-7160-1C97-C2349AAB644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548" y="7495362"/>
            <a:ext cx="3409201" cy="687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4A154348-BD4B-4C09-F862-C039764DF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6945182"/>
            <a:ext cx="3124200" cy="160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FCD2DCB7-99DB-F579-C28D-065282009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0844" y="5197475"/>
            <a:ext cx="2427959" cy="153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1563ADB-27D2-13A8-F182-FF821FADA2D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005399" y="7449042"/>
            <a:ext cx="3995895" cy="780151"/>
          </a:xfrm>
          <a:prstGeom prst="rect">
            <a:avLst/>
          </a:prstGeom>
        </p:spPr>
      </p:pic>
      <p:sp>
        <p:nvSpPr>
          <p:cNvPr id="25" name="object 17">
            <a:extLst>
              <a:ext uri="{FF2B5EF4-FFF2-40B4-BE49-F238E27FC236}">
                <a16:creationId xmlns:a16="http://schemas.microsoft.com/office/drawing/2014/main" id="{F0906554-5F8E-D894-6FB4-BFF645753548}"/>
              </a:ext>
            </a:extLst>
          </p:cNvPr>
          <p:cNvSpPr txBox="1"/>
          <p:nvPr/>
        </p:nvSpPr>
        <p:spPr>
          <a:xfrm>
            <a:off x="7228594" y="8702675"/>
            <a:ext cx="621665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390" dirty="0">
                <a:latin typeface="Trebuchet MS"/>
                <a:cs typeface="Trebuchet MS"/>
              </a:rPr>
              <a:t>UPCOMING</a:t>
            </a:r>
            <a:r>
              <a:rPr sz="4950" b="1" spc="-425" dirty="0">
                <a:latin typeface="Trebuchet MS"/>
                <a:cs typeface="Trebuchet MS"/>
              </a:rPr>
              <a:t> </a:t>
            </a:r>
            <a:r>
              <a:rPr sz="4950" b="1" spc="140" dirty="0">
                <a:latin typeface="Trebuchet MS"/>
                <a:cs typeface="Trebuchet MS"/>
              </a:rPr>
              <a:t>CLIENTS</a:t>
            </a:r>
            <a:endParaRPr sz="4950" dirty="0">
              <a:latin typeface="Trebuchet MS"/>
              <a:cs typeface="Trebuchet MS"/>
            </a:endParaRPr>
          </a:p>
        </p:txBody>
      </p:sp>
      <p:pic>
        <p:nvPicPr>
          <p:cNvPr id="26" name="object 12">
            <a:extLst>
              <a:ext uri="{FF2B5EF4-FFF2-40B4-BE49-F238E27FC236}">
                <a16:creationId xmlns:a16="http://schemas.microsoft.com/office/drawing/2014/main" id="{BB8319ED-CBCA-91D5-2182-CDFD4A5F2343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03346" y="9902574"/>
            <a:ext cx="2108433" cy="905879"/>
          </a:xfrm>
          <a:prstGeom prst="rect">
            <a:avLst/>
          </a:prstGeom>
        </p:spPr>
      </p:pic>
      <p:pic>
        <p:nvPicPr>
          <p:cNvPr id="27" name="object 13">
            <a:extLst>
              <a:ext uri="{FF2B5EF4-FFF2-40B4-BE49-F238E27FC236}">
                <a16:creationId xmlns:a16="http://schemas.microsoft.com/office/drawing/2014/main" id="{691BEE90-D6B0-F7DB-0FB5-1EEA1379BF25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738810" y="9703501"/>
            <a:ext cx="1456902" cy="13613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99655" cy="11308715"/>
            <a:chOff x="0" y="0"/>
            <a:chExt cx="20099655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099073" cy="113085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844097" y="8914032"/>
              <a:ext cx="3334385" cy="0"/>
            </a:xfrm>
            <a:custGeom>
              <a:avLst/>
              <a:gdLst/>
              <a:ahLst/>
              <a:cxnLst/>
              <a:rect l="l" t="t" r="r" b="b"/>
              <a:pathLst>
                <a:path w="3334384">
                  <a:moveTo>
                    <a:pt x="0" y="0"/>
                  </a:moveTo>
                  <a:lnTo>
                    <a:pt x="3333823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028" y="2014852"/>
              <a:ext cx="2386165" cy="72156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66024" y="1171274"/>
              <a:ext cx="1578073" cy="15780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66024" y="8104444"/>
              <a:ext cx="1578073" cy="15780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73607" y="4662571"/>
              <a:ext cx="1578070" cy="157807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2465966" y="993342"/>
            <a:ext cx="415290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125" dirty="0">
                <a:latin typeface="Trebuchet MS"/>
                <a:cs typeface="Trebuchet MS"/>
              </a:rPr>
              <a:t>LEADERSHIP</a:t>
            </a:r>
            <a:r>
              <a:rPr sz="3300" b="1" spc="-20" dirty="0">
                <a:latin typeface="Trebuchet MS"/>
                <a:cs typeface="Trebuchet MS"/>
              </a:rPr>
              <a:t> </a:t>
            </a:r>
            <a:r>
              <a:rPr sz="3300" b="1" spc="150" dirty="0">
                <a:latin typeface="Trebuchet MS"/>
                <a:cs typeface="Trebuchet MS"/>
              </a:rPr>
              <a:t>HIRING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465966" y="1587251"/>
            <a:ext cx="7274559" cy="22447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5"/>
              </a:spcBef>
            </a:pPr>
            <a:r>
              <a:rPr sz="3600" b="0" dirty="0">
                <a:latin typeface="Calibri Light"/>
                <a:cs typeface="Calibri Light"/>
              </a:rPr>
              <a:t>By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combining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years</a:t>
            </a:r>
            <a:r>
              <a:rPr sz="3600" b="0" spc="-3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of</a:t>
            </a:r>
            <a:r>
              <a:rPr sz="3600" b="0" spc="-35" dirty="0">
                <a:latin typeface="Calibri Light"/>
                <a:cs typeface="Calibri Light"/>
              </a:rPr>
              <a:t> </a:t>
            </a:r>
            <a:r>
              <a:rPr sz="3600" b="0" spc="-10" dirty="0">
                <a:latin typeface="Calibri Light"/>
                <a:cs typeface="Calibri Light"/>
              </a:rPr>
              <a:t>industry </a:t>
            </a:r>
            <a:r>
              <a:rPr sz="3600" b="0" dirty="0">
                <a:latin typeface="Calibri Light"/>
                <a:cs typeface="Calibri Light"/>
              </a:rPr>
              <a:t>experience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and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market</a:t>
            </a:r>
            <a:r>
              <a:rPr sz="3600" b="0" spc="-3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insight,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we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spc="-20" dirty="0">
                <a:latin typeface="Calibri Light"/>
                <a:cs typeface="Calibri Light"/>
              </a:rPr>
              <a:t>help </a:t>
            </a:r>
            <a:r>
              <a:rPr sz="3600" b="0" dirty="0">
                <a:latin typeface="Calibri Light"/>
                <a:cs typeface="Calibri Light"/>
              </a:rPr>
              <a:t>you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find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the</a:t>
            </a:r>
            <a:r>
              <a:rPr sz="3600" b="0" spc="-2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ideal</a:t>
            </a:r>
            <a:r>
              <a:rPr sz="3600" b="0" spc="-1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leaders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for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spc="-20" dirty="0">
                <a:latin typeface="Calibri Light"/>
                <a:cs typeface="Calibri Light"/>
              </a:rPr>
              <a:t>your </a:t>
            </a:r>
            <a:r>
              <a:rPr sz="3600" b="0" spc="-10" dirty="0">
                <a:latin typeface="Calibri Light"/>
                <a:cs typeface="Calibri Light"/>
              </a:rPr>
              <a:t>organisation.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452532" y="4543239"/>
            <a:ext cx="7310120" cy="284734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480"/>
              </a:spcBef>
            </a:pPr>
            <a:r>
              <a:rPr sz="3300" b="1" spc="220" dirty="0">
                <a:latin typeface="Trebuchet MS"/>
                <a:cs typeface="Trebuchet MS"/>
              </a:rPr>
              <a:t>MANAGERIAL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155" dirty="0">
                <a:latin typeface="Trebuchet MS"/>
                <a:cs typeface="Trebuchet MS"/>
              </a:rPr>
              <a:t>HIRING</a:t>
            </a:r>
            <a:endParaRPr sz="3300">
              <a:latin typeface="Trebuchet MS"/>
              <a:cs typeface="Trebuchet MS"/>
            </a:endParaRPr>
          </a:p>
          <a:p>
            <a:pPr marL="12700" marR="5080">
              <a:lnSpc>
                <a:spcPct val="101099"/>
              </a:lnSpc>
              <a:spcBef>
                <a:spcPts val="400"/>
              </a:spcBef>
            </a:pPr>
            <a:r>
              <a:rPr sz="3600" b="0" dirty="0">
                <a:latin typeface="Calibri Light"/>
                <a:cs typeface="Calibri Light"/>
              </a:rPr>
              <a:t>We</a:t>
            </a:r>
            <a:r>
              <a:rPr sz="3600" b="0" spc="-5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are</a:t>
            </a:r>
            <a:r>
              <a:rPr sz="3600" b="0" spc="-5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dedicated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to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helping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you</a:t>
            </a:r>
            <a:r>
              <a:rPr sz="3600" b="0" spc="-50" dirty="0">
                <a:latin typeface="Calibri Light"/>
                <a:cs typeface="Calibri Light"/>
              </a:rPr>
              <a:t> </a:t>
            </a:r>
            <a:r>
              <a:rPr sz="3600" b="0" spc="-20" dirty="0">
                <a:latin typeface="Calibri Light"/>
                <a:cs typeface="Calibri Light"/>
              </a:rPr>
              <a:t>hire </a:t>
            </a:r>
            <a:r>
              <a:rPr sz="3600" b="0" dirty="0">
                <a:latin typeface="Calibri Light"/>
                <a:cs typeface="Calibri Light"/>
              </a:rPr>
              <a:t>the</a:t>
            </a:r>
            <a:r>
              <a:rPr sz="3600" b="0" spc="-5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most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talented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managers</a:t>
            </a:r>
            <a:r>
              <a:rPr sz="3600" b="0" spc="-5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to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spc="-20" dirty="0">
                <a:latin typeface="Calibri Light"/>
                <a:cs typeface="Calibri Light"/>
              </a:rPr>
              <a:t>help </a:t>
            </a:r>
            <a:r>
              <a:rPr sz="3600" b="0" dirty="0">
                <a:latin typeface="Calibri Light"/>
                <a:cs typeface="Calibri Light"/>
              </a:rPr>
              <a:t>your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team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members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develop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their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spc="-10" dirty="0">
                <a:latin typeface="Calibri Light"/>
                <a:cs typeface="Calibri Light"/>
              </a:rPr>
              <a:t>skills </a:t>
            </a:r>
            <a:r>
              <a:rPr sz="3600" b="0" dirty="0">
                <a:latin typeface="Calibri Light"/>
                <a:cs typeface="Calibri Light"/>
              </a:rPr>
              <a:t>and</a:t>
            </a:r>
            <a:r>
              <a:rPr sz="3600" b="0" spc="-1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reach</a:t>
            </a:r>
            <a:r>
              <a:rPr sz="3600" b="0" spc="-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their</a:t>
            </a:r>
            <a:r>
              <a:rPr sz="3600" b="0" spc="-10" dirty="0">
                <a:latin typeface="Calibri Light"/>
                <a:cs typeface="Calibri Light"/>
              </a:rPr>
              <a:t> goals.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57296" y="7810612"/>
            <a:ext cx="7546340" cy="3067685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310"/>
              </a:spcBef>
            </a:pPr>
            <a:r>
              <a:rPr sz="3300" b="1" spc="180" dirty="0">
                <a:latin typeface="Trebuchet MS"/>
                <a:cs typeface="Trebuchet MS"/>
              </a:rPr>
              <a:t>NICHE</a:t>
            </a:r>
            <a:r>
              <a:rPr sz="3300" b="1" spc="-5" dirty="0">
                <a:latin typeface="Trebuchet MS"/>
                <a:cs typeface="Trebuchet MS"/>
              </a:rPr>
              <a:t> </a:t>
            </a:r>
            <a:r>
              <a:rPr sz="3300" b="1" spc="150" dirty="0">
                <a:latin typeface="Trebuchet MS"/>
                <a:cs typeface="Trebuchet MS"/>
              </a:rPr>
              <a:t>HIRING</a:t>
            </a:r>
            <a:endParaRPr sz="3300">
              <a:latin typeface="Trebuchet MS"/>
              <a:cs typeface="Trebuchet MS"/>
            </a:endParaRPr>
          </a:p>
          <a:p>
            <a:pPr marL="12700" marR="5080">
              <a:lnSpc>
                <a:spcPct val="101099"/>
              </a:lnSpc>
              <a:spcBef>
                <a:spcPts val="1310"/>
              </a:spcBef>
            </a:pPr>
            <a:r>
              <a:rPr sz="3600" b="0" dirty="0">
                <a:latin typeface="Calibri Light"/>
                <a:cs typeface="Calibri Light"/>
              </a:rPr>
              <a:t>We</a:t>
            </a:r>
            <a:r>
              <a:rPr sz="3600" b="0" spc="-5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search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for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the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best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fit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candidate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spc="-20" dirty="0">
                <a:latin typeface="Calibri Light"/>
                <a:cs typeface="Calibri Light"/>
              </a:rPr>
              <a:t>with </a:t>
            </a:r>
            <a:r>
              <a:rPr sz="3600" b="0" dirty="0">
                <a:latin typeface="Calibri Light"/>
                <a:cs typeface="Calibri Light"/>
              </a:rPr>
              <a:t>the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relevant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skills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and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experience</a:t>
            </a:r>
            <a:r>
              <a:rPr sz="3600" b="0" spc="-2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that</a:t>
            </a:r>
            <a:r>
              <a:rPr sz="3600" b="0" spc="-30" dirty="0">
                <a:latin typeface="Calibri Light"/>
                <a:cs typeface="Calibri Light"/>
              </a:rPr>
              <a:t> </a:t>
            </a:r>
            <a:r>
              <a:rPr sz="3600" b="0" spc="-25" dirty="0">
                <a:latin typeface="Calibri Light"/>
                <a:cs typeface="Calibri Light"/>
              </a:rPr>
              <a:t>is </a:t>
            </a:r>
            <a:r>
              <a:rPr sz="3600" b="0" dirty="0">
                <a:latin typeface="Calibri Light"/>
                <a:cs typeface="Calibri Light"/>
              </a:rPr>
              <a:t>tailored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to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meet</a:t>
            </a:r>
            <a:r>
              <a:rPr sz="3600" b="0" spc="-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your</a:t>
            </a:r>
            <a:r>
              <a:rPr sz="3600" b="0" spc="-45" dirty="0">
                <a:latin typeface="Calibri Light"/>
                <a:cs typeface="Calibri Light"/>
              </a:rPr>
              <a:t> </a:t>
            </a:r>
            <a:r>
              <a:rPr sz="3600" b="0" spc="-10" dirty="0">
                <a:latin typeface="Calibri Light"/>
                <a:cs typeface="Calibri Light"/>
              </a:rPr>
              <a:t>business requirements.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1476"/>
            <a:ext cx="12183745" cy="11307445"/>
            <a:chOff x="0" y="1476"/>
            <a:chExt cx="12183745" cy="11307445"/>
          </a:xfrm>
        </p:grpSpPr>
        <p:sp>
          <p:nvSpPr>
            <p:cNvPr id="14" name="object 14"/>
            <p:cNvSpPr/>
            <p:nvPr/>
          </p:nvSpPr>
          <p:spPr>
            <a:xfrm>
              <a:off x="11790499" y="526817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>
                  <a:moveTo>
                    <a:pt x="193711" y="0"/>
                  </a:moveTo>
                  <a:lnTo>
                    <a:pt x="149296" y="5116"/>
                  </a:lnTo>
                  <a:lnTo>
                    <a:pt x="108523" y="19688"/>
                  </a:lnTo>
                  <a:lnTo>
                    <a:pt x="72555" y="42556"/>
                  </a:lnTo>
                  <a:lnTo>
                    <a:pt x="42557" y="72554"/>
                  </a:lnTo>
                  <a:lnTo>
                    <a:pt x="19689" y="108521"/>
                  </a:lnTo>
                  <a:lnTo>
                    <a:pt x="5116" y="149294"/>
                  </a:lnTo>
                  <a:lnTo>
                    <a:pt x="0" y="193710"/>
                  </a:lnTo>
                  <a:lnTo>
                    <a:pt x="5116" y="238126"/>
                  </a:lnTo>
                  <a:lnTo>
                    <a:pt x="19689" y="278899"/>
                  </a:lnTo>
                  <a:lnTo>
                    <a:pt x="42557" y="314867"/>
                  </a:lnTo>
                  <a:lnTo>
                    <a:pt x="72555" y="344865"/>
                  </a:lnTo>
                  <a:lnTo>
                    <a:pt x="108523" y="367732"/>
                  </a:lnTo>
                  <a:lnTo>
                    <a:pt x="149296" y="382305"/>
                  </a:lnTo>
                  <a:lnTo>
                    <a:pt x="193711" y="387421"/>
                  </a:lnTo>
                  <a:lnTo>
                    <a:pt x="238126" y="382305"/>
                  </a:lnTo>
                  <a:lnTo>
                    <a:pt x="278899" y="367732"/>
                  </a:lnTo>
                  <a:lnTo>
                    <a:pt x="314866" y="344865"/>
                  </a:lnTo>
                  <a:lnTo>
                    <a:pt x="344865" y="314867"/>
                  </a:lnTo>
                  <a:lnTo>
                    <a:pt x="367733" y="278899"/>
                  </a:lnTo>
                  <a:lnTo>
                    <a:pt x="382306" y="238126"/>
                  </a:lnTo>
                  <a:lnTo>
                    <a:pt x="387422" y="193710"/>
                  </a:lnTo>
                  <a:lnTo>
                    <a:pt x="382306" y="149294"/>
                  </a:lnTo>
                  <a:lnTo>
                    <a:pt x="367733" y="108521"/>
                  </a:lnTo>
                  <a:lnTo>
                    <a:pt x="344865" y="72554"/>
                  </a:lnTo>
                  <a:lnTo>
                    <a:pt x="314866" y="42556"/>
                  </a:lnTo>
                  <a:lnTo>
                    <a:pt x="278899" y="19688"/>
                  </a:lnTo>
                  <a:lnTo>
                    <a:pt x="238126" y="5116"/>
                  </a:lnTo>
                  <a:lnTo>
                    <a:pt x="1937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90499" y="526817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>
                  <a:moveTo>
                    <a:pt x="0" y="193710"/>
                  </a:moveTo>
                  <a:lnTo>
                    <a:pt x="5116" y="149294"/>
                  </a:lnTo>
                  <a:lnTo>
                    <a:pt x="19688" y="108521"/>
                  </a:lnTo>
                  <a:lnTo>
                    <a:pt x="42556" y="72554"/>
                  </a:lnTo>
                  <a:lnTo>
                    <a:pt x="72554" y="42556"/>
                  </a:lnTo>
                  <a:lnTo>
                    <a:pt x="108521" y="19688"/>
                  </a:lnTo>
                  <a:lnTo>
                    <a:pt x="149294" y="5116"/>
                  </a:lnTo>
                  <a:lnTo>
                    <a:pt x="193710" y="0"/>
                  </a:lnTo>
                  <a:lnTo>
                    <a:pt x="238126" y="5116"/>
                  </a:lnTo>
                  <a:lnTo>
                    <a:pt x="278899" y="19688"/>
                  </a:lnTo>
                  <a:lnTo>
                    <a:pt x="314866" y="42556"/>
                  </a:lnTo>
                  <a:lnTo>
                    <a:pt x="344865" y="72554"/>
                  </a:lnTo>
                  <a:lnTo>
                    <a:pt x="367732" y="108521"/>
                  </a:lnTo>
                  <a:lnTo>
                    <a:pt x="382305" y="149294"/>
                  </a:lnTo>
                  <a:lnTo>
                    <a:pt x="387421" y="193710"/>
                  </a:lnTo>
                  <a:lnTo>
                    <a:pt x="382305" y="238126"/>
                  </a:lnTo>
                  <a:lnTo>
                    <a:pt x="367732" y="278899"/>
                  </a:lnTo>
                  <a:lnTo>
                    <a:pt x="344865" y="314866"/>
                  </a:lnTo>
                  <a:lnTo>
                    <a:pt x="314866" y="344865"/>
                  </a:lnTo>
                  <a:lnTo>
                    <a:pt x="278899" y="367732"/>
                  </a:lnTo>
                  <a:lnTo>
                    <a:pt x="238126" y="382305"/>
                  </a:lnTo>
                  <a:lnTo>
                    <a:pt x="193710" y="387421"/>
                  </a:lnTo>
                  <a:lnTo>
                    <a:pt x="149294" y="382305"/>
                  </a:lnTo>
                  <a:lnTo>
                    <a:pt x="108521" y="367732"/>
                  </a:lnTo>
                  <a:lnTo>
                    <a:pt x="72554" y="344865"/>
                  </a:lnTo>
                  <a:lnTo>
                    <a:pt x="42556" y="314866"/>
                  </a:lnTo>
                  <a:lnTo>
                    <a:pt x="19688" y="278899"/>
                  </a:lnTo>
                  <a:lnTo>
                    <a:pt x="5116" y="238126"/>
                  </a:lnTo>
                  <a:lnTo>
                    <a:pt x="0" y="193710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90499" y="8720321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>
                  <a:moveTo>
                    <a:pt x="193711" y="0"/>
                  </a:moveTo>
                  <a:lnTo>
                    <a:pt x="149296" y="5116"/>
                  </a:lnTo>
                  <a:lnTo>
                    <a:pt x="108523" y="19688"/>
                  </a:lnTo>
                  <a:lnTo>
                    <a:pt x="72555" y="42556"/>
                  </a:lnTo>
                  <a:lnTo>
                    <a:pt x="42557" y="72554"/>
                  </a:lnTo>
                  <a:lnTo>
                    <a:pt x="19689" y="108521"/>
                  </a:lnTo>
                  <a:lnTo>
                    <a:pt x="5116" y="149294"/>
                  </a:lnTo>
                  <a:lnTo>
                    <a:pt x="0" y="193710"/>
                  </a:lnTo>
                  <a:lnTo>
                    <a:pt x="5116" y="238126"/>
                  </a:lnTo>
                  <a:lnTo>
                    <a:pt x="19689" y="278899"/>
                  </a:lnTo>
                  <a:lnTo>
                    <a:pt x="42557" y="314866"/>
                  </a:lnTo>
                  <a:lnTo>
                    <a:pt x="72555" y="344864"/>
                  </a:lnTo>
                  <a:lnTo>
                    <a:pt x="108523" y="367731"/>
                  </a:lnTo>
                  <a:lnTo>
                    <a:pt x="149296" y="382304"/>
                  </a:lnTo>
                  <a:lnTo>
                    <a:pt x="193711" y="387420"/>
                  </a:lnTo>
                  <a:lnTo>
                    <a:pt x="238126" y="382304"/>
                  </a:lnTo>
                  <a:lnTo>
                    <a:pt x="278899" y="367731"/>
                  </a:lnTo>
                  <a:lnTo>
                    <a:pt x="314866" y="344864"/>
                  </a:lnTo>
                  <a:lnTo>
                    <a:pt x="344865" y="314866"/>
                  </a:lnTo>
                  <a:lnTo>
                    <a:pt x="367733" y="278899"/>
                  </a:lnTo>
                  <a:lnTo>
                    <a:pt x="382306" y="238126"/>
                  </a:lnTo>
                  <a:lnTo>
                    <a:pt x="387422" y="193710"/>
                  </a:lnTo>
                  <a:lnTo>
                    <a:pt x="382306" y="149294"/>
                  </a:lnTo>
                  <a:lnTo>
                    <a:pt x="367733" y="108521"/>
                  </a:lnTo>
                  <a:lnTo>
                    <a:pt x="344865" y="72554"/>
                  </a:lnTo>
                  <a:lnTo>
                    <a:pt x="314866" y="42556"/>
                  </a:lnTo>
                  <a:lnTo>
                    <a:pt x="278899" y="19688"/>
                  </a:lnTo>
                  <a:lnTo>
                    <a:pt x="238126" y="5116"/>
                  </a:lnTo>
                  <a:lnTo>
                    <a:pt x="1937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90499" y="8720321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>
                  <a:moveTo>
                    <a:pt x="0" y="193710"/>
                  </a:moveTo>
                  <a:lnTo>
                    <a:pt x="5116" y="149294"/>
                  </a:lnTo>
                  <a:lnTo>
                    <a:pt x="19688" y="108521"/>
                  </a:lnTo>
                  <a:lnTo>
                    <a:pt x="42556" y="72554"/>
                  </a:lnTo>
                  <a:lnTo>
                    <a:pt x="72554" y="42556"/>
                  </a:lnTo>
                  <a:lnTo>
                    <a:pt x="108521" y="19688"/>
                  </a:lnTo>
                  <a:lnTo>
                    <a:pt x="149294" y="5116"/>
                  </a:lnTo>
                  <a:lnTo>
                    <a:pt x="193710" y="0"/>
                  </a:lnTo>
                  <a:lnTo>
                    <a:pt x="238126" y="5116"/>
                  </a:lnTo>
                  <a:lnTo>
                    <a:pt x="278899" y="19688"/>
                  </a:lnTo>
                  <a:lnTo>
                    <a:pt x="314866" y="42556"/>
                  </a:lnTo>
                  <a:lnTo>
                    <a:pt x="344865" y="72554"/>
                  </a:lnTo>
                  <a:lnTo>
                    <a:pt x="367732" y="108521"/>
                  </a:lnTo>
                  <a:lnTo>
                    <a:pt x="382305" y="149294"/>
                  </a:lnTo>
                  <a:lnTo>
                    <a:pt x="387421" y="193710"/>
                  </a:lnTo>
                  <a:lnTo>
                    <a:pt x="382305" y="238126"/>
                  </a:lnTo>
                  <a:lnTo>
                    <a:pt x="367732" y="278899"/>
                  </a:lnTo>
                  <a:lnTo>
                    <a:pt x="344865" y="314866"/>
                  </a:lnTo>
                  <a:lnTo>
                    <a:pt x="314866" y="344865"/>
                  </a:lnTo>
                  <a:lnTo>
                    <a:pt x="278899" y="367732"/>
                  </a:lnTo>
                  <a:lnTo>
                    <a:pt x="238126" y="382305"/>
                  </a:lnTo>
                  <a:lnTo>
                    <a:pt x="193710" y="387421"/>
                  </a:lnTo>
                  <a:lnTo>
                    <a:pt x="149294" y="382305"/>
                  </a:lnTo>
                  <a:lnTo>
                    <a:pt x="108521" y="367732"/>
                  </a:lnTo>
                  <a:lnTo>
                    <a:pt x="72554" y="344865"/>
                  </a:lnTo>
                  <a:lnTo>
                    <a:pt x="42556" y="314866"/>
                  </a:lnTo>
                  <a:lnTo>
                    <a:pt x="19688" y="278899"/>
                  </a:lnTo>
                  <a:lnTo>
                    <a:pt x="5116" y="238126"/>
                  </a:lnTo>
                  <a:lnTo>
                    <a:pt x="0" y="193710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844097" y="1960309"/>
              <a:ext cx="3334385" cy="0"/>
            </a:xfrm>
            <a:custGeom>
              <a:avLst/>
              <a:gdLst/>
              <a:ahLst/>
              <a:cxnLst/>
              <a:rect l="l" t="t" r="r" b="b"/>
              <a:pathLst>
                <a:path w="3334385">
                  <a:moveTo>
                    <a:pt x="0" y="0"/>
                  </a:moveTo>
                  <a:lnTo>
                    <a:pt x="3333823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90499" y="1766599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>
                  <a:moveTo>
                    <a:pt x="193711" y="0"/>
                  </a:moveTo>
                  <a:lnTo>
                    <a:pt x="149296" y="5116"/>
                  </a:lnTo>
                  <a:lnTo>
                    <a:pt x="108523" y="19688"/>
                  </a:lnTo>
                  <a:lnTo>
                    <a:pt x="72555" y="42556"/>
                  </a:lnTo>
                  <a:lnTo>
                    <a:pt x="42557" y="72554"/>
                  </a:lnTo>
                  <a:lnTo>
                    <a:pt x="19689" y="108521"/>
                  </a:lnTo>
                  <a:lnTo>
                    <a:pt x="5116" y="149294"/>
                  </a:lnTo>
                  <a:lnTo>
                    <a:pt x="0" y="193710"/>
                  </a:lnTo>
                  <a:lnTo>
                    <a:pt x="5116" y="238126"/>
                  </a:lnTo>
                  <a:lnTo>
                    <a:pt x="19689" y="278899"/>
                  </a:lnTo>
                  <a:lnTo>
                    <a:pt x="42557" y="314867"/>
                  </a:lnTo>
                  <a:lnTo>
                    <a:pt x="72555" y="344865"/>
                  </a:lnTo>
                  <a:lnTo>
                    <a:pt x="108523" y="367732"/>
                  </a:lnTo>
                  <a:lnTo>
                    <a:pt x="149296" y="382305"/>
                  </a:lnTo>
                  <a:lnTo>
                    <a:pt x="193711" y="387421"/>
                  </a:lnTo>
                  <a:lnTo>
                    <a:pt x="238126" y="382305"/>
                  </a:lnTo>
                  <a:lnTo>
                    <a:pt x="278899" y="367732"/>
                  </a:lnTo>
                  <a:lnTo>
                    <a:pt x="314866" y="344865"/>
                  </a:lnTo>
                  <a:lnTo>
                    <a:pt x="344865" y="314867"/>
                  </a:lnTo>
                  <a:lnTo>
                    <a:pt x="367733" y="278899"/>
                  </a:lnTo>
                  <a:lnTo>
                    <a:pt x="382306" y="238126"/>
                  </a:lnTo>
                  <a:lnTo>
                    <a:pt x="387422" y="193710"/>
                  </a:lnTo>
                  <a:lnTo>
                    <a:pt x="382306" y="149294"/>
                  </a:lnTo>
                  <a:lnTo>
                    <a:pt x="367733" y="108521"/>
                  </a:lnTo>
                  <a:lnTo>
                    <a:pt x="344865" y="72554"/>
                  </a:lnTo>
                  <a:lnTo>
                    <a:pt x="314866" y="42556"/>
                  </a:lnTo>
                  <a:lnTo>
                    <a:pt x="278899" y="19688"/>
                  </a:lnTo>
                  <a:lnTo>
                    <a:pt x="238126" y="5116"/>
                  </a:lnTo>
                  <a:lnTo>
                    <a:pt x="1937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790499" y="1766599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>
                  <a:moveTo>
                    <a:pt x="0" y="193710"/>
                  </a:moveTo>
                  <a:lnTo>
                    <a:pt x="5116" y="149294"/>
                  </a:lnTo>
                  <a:lnTo>
                    <a:pt x="19688" y="108521"/>
                  </a:lnTo>
                  <a:lnTo>
                    <a:pt x="42556" y="72554"/>
                  </a:lnTo>
                  <a:lnTo>
                    <a:pt x="72554" y="42556"/>
                  </a:lnTo>
                  <a:lnTo>
                    <a:pt x="108521" y="19688"/>
                  </a:lnTo>
                  <a:lnTo>
                    <a:pt x="149294" y="5116"/>
                  </a:lnTo>
                  <a:lnTo>
                    <a:pt x="193710" y="0"/>
                  </a:lnTo>
                  <a:lnTo>
                    <a:pt x="238126" y="5116"/>
                  </a:lnTo>
                  <a:lnTo>
                    <a:pt x="278899" y="19688"/>
                  </a:lnTo>
                  <a:lnTo>
                    <a:pt x="314866" y="42556"/>
                  </a:lnTo>
                  <a:lnTo>
                    <a:pt x="344865" y="72554"/>
                  </a:lnTo>
                  <a:lnTo>
                    <a:pt x="367732" y="108521"/>
                  </a:lnTo>
                  <a:lnTo>
                    <a:pt x="382305" y="149294"/>
                  </a:lnTo>
                  <a:lnTo>
                    <a:pt x="387421" y="193710"/>
                  </a:lnTo>
                  <a:lnTo>
                    <a:pt x="382305" y="238126"/>
                  </a:lnTo>
                  <a:lnTo>
                    <a:pt x="367732" y="278899"/>
                  </a:lnTo>
                  <a:lnTo>
                    <a:pt x="344865" y="314866"/>
                  </a:lnTo>
                  <a:lnTo>
                    <a:pt x="314866" y="344865"/>
                  </a:lnTo>
                  <a:lnTo>
                    <a:pt x="278899" y="367732"/>
                  </a:lnTo>
                  <a:lnTo>
                    <a:pt x="238126" y="382305"/>
                  </a:lnTo>
                  <a:lnTo>
                    <a:pt x="193710" y="387421"/>
                  </a:lnTo>
                  <a:lnTo>
                    <a:pt x="149294" y="382305"/>
                  </a:lnTo>
                  <a:lnTo>
                    <a:pt x="108521" y="367732"/>
                  </a:lnTo>
                  <a:lnTo>
                    <a:pt x="72554" y="344865"/>
                  </a:lnTo>
                  <a:lnTo>
                    <a:pt x="42556" y="314866"/>
                  </a:lnTo>
                  <a:lnTo>
                    <a:pt x="19688" y="278899"/>
                  </a:lnTo>
                  <a:lnTo>
                    <a:pt x="5116" y="238126"/>
                  </a:lnTo>
                  <a:lnTo>
                    <a:pt x="0" y="193710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248652" y="5461884"/>
              <a:ext cx="542290" cy="14604"/>
            </a:xfrm>
            <a:custGeom>
              <a:avLst/>
              <a:gdLst/>
              <a:ahLst/>
              <a:cxnLst/>
              <a:rect l="l" t="t" r="r" b="b"/>
              <a:pathLst>
                <a:path w="542290" h="14604">
                  <a:moveTo>
                    <a:pt x="0" y="14435"/>
                  </a:moveTo>
                  <a:lnTo>
                    <a:pt x="541845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71362" y="8714060"/>
              <a:ext cx="167680" cy="17812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747254" y="8564746"/>
              <a:ext cx="671830" cy="713740"/>
            </a:xfrm>
            <a:custGeom>
              <a:avLst/>
              <a:gdLst/>
              <a:ahLst/>
              <a:cxnLst/>
              <a:rect l="l" t="t" r="r" b="b"/>
              <a:pathLst>
                <a:path w="671829" h="713740">
                  <a:moveTo>
                    <a:pt x="438467" y="466128"/>
                  </a:moveTo>
                  <a:lnTo>
                    <a:pt x="431863" y="422325"/>
                  </a:lnTo>
                  <a:lnTo>
                    <a:pt x="413397" y="384263"/>
                  </a:lnTo>
                  <a:lnTo>
                    <a:pt x="385203" y="354241"/>
                  </a:lnTo>
                  <a:lnTo>
                    <a:pt x="349415" y="334518"/>
                  </a:lnTo>
                  <a:lnTo>
                    <a:pt x="308025" y="327406"/>
                  </a:lnTo>
                  <a:lnTo>
                    <a:pt x="266700" y="334467"/>
                  </a:lnTo>
                  <a:lnTo>
                    <a:pt x="230898" y="354139"/>
                  </a:lnTo>
                  <a:lnTo>
                    <a:pt x="202666" y="384124"/>
                  </a:lnTo>
                  <a:lnTo>
                    <a:pt x="184150" y="422160"/>
                  </a:lnTo>
                  <a:lnTo>
                    <a:pt x="177507" y="466064"/>
                  </a:lnTo>
                  <a:lnTo>
                    <a:pt x="438467" y="466128"/>
                  </a:lnTo>
                  <a:close/>
                </a:path>
                <a:path w="671829" h="713740">
                  <a:moveTo>
                    <a:pt x="671461" y="683602"/>
                  </a:moveTo>
                  <a:lnTo>
                    <a:pt x="669417" y="672426"/>
                  </a:lnTo>
                  <a:lnTo>
                    <a:pt x="663282" y="662597"/>
                  </a:lnTo>
                  <a:lnTo>
                    <a:pt x="663054" y="662597"/>
                  </a:lnTo>
                  <a:lnTo>
                    <a:pt x="583755" y="578192"/>
                  </a:lnTo>
                  <a:lnTo>
                    <a:pt x="544296" y="536194"/>
                  </a:lnTo>
                  <a:lnTo>
                    <a:pt x="570839" y="496798"/>
                  </a:lnTo>
                  <a:lnTo>
                    <a:pt x="591172" y="454774"/>
                  </a:lnTo>
                  <a:lnTo>
                    <a:pt x="605358" y="410819"/>
                  </a:lnTo>
                  <a:lnTo>
                    <a:pt x="613448" y="365671"/>
                  </a:lnTo>
                  <a:lnTo>
                    <a:pt x="615518" y="320027"/>
                  </a:lnTo>
                  <a:lnTo>
                    <a:pt x="611619" y="274586"/>
                  </a:lnTo>
                  <a:lnTo>
                    <a:pt x="601814" y="230098"/>
                  </a:lnTo>
                  <a:lnTo>
                    <a:pt x="586168" y="187236"/>
                  </a:lnTo>
                  <a:lnTo>
                    <a:pt x="564730" y="146748"/>
                  </a:lnTo>
                  <a:lnTo>
                    <a:pt x="559447" y="139471"/>
                  </a:lnTo>
                  <a:lnTo>
                    <a:pt x="559447" y="327406"/>
                  </a:lnTo>
                  <a:lnTo>
                    <a:pt x="555396" y="375424"/>
                  </a:lnTo>
                  <a:lnTo>
                    <a:pt x="543712" y="420636"/>
                  </a:lnTo>
                  <a:lnTo>
                    <a:pt x="525106" y="462254"/>
                  </a:lnTo>
                  <a:lnTo>
                    <a:pt x="500291" y="499554"/>
                  </a:lnTo>
                  <a:lnTo>
                    <a:pt x="469976" y="531749"/>
                  </a:lnTo>
                  <a:lnTo>
                    <a:pt x="434873" y="558114"/>
                  </a:lnTo>
                  <a:lnTo>
                    <a:pt x="395693" y="577875"/>
                  </a:lnTo>
                  <a:lnTo>
                    <a:pt x="353136" y="590283"/>
                  </a:lnTo>
                  <a:lnTo>
                    <a:pt x="307924" y="594588"/>
                  </a:lnTo>
                  <a:lnTo>
                    <a:pt x="262737" y="590245"/>
                  </a:lnTo>
                  <a:lnTo>
                    <a:pt x="220205" y="577799"/>
                  </a:lnTo>
                  <a:lnTo>
                    <a:pt x="181038" y="558025"/>
                  </a:lnTo>
                  <a:lnTo>
                    <a:pt x="145948" y="531660"/>
                  </a:lnTo>
                  <a:lnTo>
                    <a:pt x="115646" y="499465"/>
                  </a:lnTo>
                  <a:lnTo>
                    <a:pt x="90830" y="462191"/>
                  </a:lnTo>
                  <a:lnTo>
                    <a:pt x="72212" y="420585"/>
                  </a:lnTo>
                  <a:lnTo>
                    <a:pt x="60502" y="375412"/>
                  </a:lnTo>
                  <a:lnTo>
                    <a:pt x="56400" y="327406"/>
                  </a:lnTo>
                  <a:lnTo>
                    <a:pt x="60452" y="279374"/>
                  </a:lnTo>
                  <a:lnTo>
                    <a:pt x="72136" y="234175"/>
                  </a:lnTo>
                  <a:lnTo>
                    <a:pt x="90741" y="192544"/>
                  </a:lnTo>
                  <a:lnTo>
                    <a:pt x="115557" y="155257"/>
                  </a:lnTo>
                  <a:lnTo>
                    <a:pt x="145872" y="123050"/>
                  </a:lnTo>
                  <a:lnTo>
                    <a:pt x="180975" y="96697"/>
                  </a:lnTo>
                  <a:lnTo>
                    <a:pt x="220167" y="76923"/>
                  </a:lnTo>
                  <a:lnTo>
                    <a:pt x="262712" y="64516"/>
                  </a:lnTo>
                  <a:lnTo>
                    <a:pt x="307924" y="60210"/>
                  </a:lnTo>
                  <a:lnTo>
                    <a:pt x="353136" y="64516"/>
                  </a:lnTo>
                  <a:lnTo>
                    <a:pt x="395693" y="76923"/>
                  </a:lnTo>
                  <a:lnTo>
                    <a:pt x="434873" y="96697"/>
                  </a:lnTo>
                  <a:lnTo>
                    <a:pt x="469976" y="123050"/>
                  </a:lnTo>
                  <a:lnTo>
                    <a:pt x="500291" y="155257"/>
                  </a:lnTo>
                  <a:lnTo>
                    <a:pt x="525106" y="192544"/>
                  </a:lnTo>
                  <a:lnTo>
                    <a:pt x="543712" y="234175"/>
                  </a:lnTo>
                  <a:lnTo>
                    <a:pt x="555396" y="279374"/>
                  </a:lnTo>
                  <a:lnTo>
                    <a:pt x="559447" y="327406"/>
                  </a:lnTo>
                  <a:lnTo>
                    <a:pt x="559447" y="139471"/>
                  </a:lnTo>
                  <a:lnTo>
                    <a:pt x="504761" y="75666"/>
                  </a:lnTo>
                  <a:lnTo>
                    <a:pt x="467664" y="47459"/>
                  </a:lnTo>
                  <a:lnTo>
                    <a:pt x="428104" y="25857"/>
                  </a:lnTo>
                  <a:lnTo>
                    <a:pt x="386740" y="10795"/>
                  </a:lnTo>
                  <a:lnTo>
                    <a:pt x="344233" y="2197"/>
                  </a:lnTo>
                  <a:lnTo>
                    <a:pt x="301256" y="0"/>
                  </a:lnTo>
                  <a:lnTo>
                    <a:pt x="258495" y="4140"/>
                  </a:lnTo>
                  <a:lnTo>
                    <a:pt x="216598" y="14554"/>
                  </a:lnTo>
                  <a:lnTo>
                    <a:pt x="176263" y="31178"/>
                  </a:lnTo>
                  <a:lnTo>
                    <a:pt x="138137" y="53949"/>
                  </a:lnTo>
                  <a:lnTo>
                    <a:pt x="102908" y="82804"/>
                  </a:lnTo>
                  <a:lnTo>
                    <a:pt x="71234" y="117665"/>
                  </a:lnTo>
                  <a:lnTo>
                    <a:pt x="44678" y="157060"/>
                  </a:lnTo>
                  <a:lnTo>
                    <a:pt x="24345" y="199085"/>
                  </a:lnTo>
                  <a:lnTo>
                    <a:pt x="10160" y="243039"/>
                  </a:lnTo>
                  <a:lnTo>
                    <a:pt x="2070" y="288188"/>
                  </a:lnTo>
                  <a:lnTo>
                    <a:pt x="0" y="333844"/>
                  </a:lnTo>
                  <a:lnTo>
                    <a:pt x="3898" y="379272"/>
                  </a:lnTo>
                  <a:lnTo>
                    <a:pt x="13703" y="423760"/>
                  </a:lnTo>
                  <a:lnTo>
                    <a:pt x="29362" y="466623"/>
                  </a:lnTo>
                  <a:lnTo>
                    <a:pt x="50787" y="507111"/>
                  </a:lnTo>
                  <a:lnTo>
                    <a:pt x="77952" y="544550"/>
                  </a:lnTo>
                  <a:lnTo>
                    <a:pt x="110769" y="578192"/>
                  </a:lnTo>
                  <a:lnTo>
                    <a:pt x="150571" y="608114"/>
                  </a:lnTo>
                  <a:lnTo>
                    <a:pt x="193357" y="630555"/>
                  </a:lnTo>
                  <a:lnTo>
                    <a:pt x="238277" y="645515"/>
                  </a:lnTo>
                  <a:lnTo>
                    <a:pt x="284454" y="652995"/>
                  </a:lnTo>
                  <a:lnTo>
                    <a:pt x="331063" y="652995"/>
                  </a:lnTo>
                  <a:lnTo>
                    <a:pt x="377253" y="645515"/>
                  </a:lnTo>
                  <a:lnTo>
                    <a:pt x="422160" y="630555"/>
                  </a:lnTo>
                  <a:lnTo>
                    <a:pt x="464947" y="608114"/>
                  </a:lnTo>
                  <a:lnTo>
                    <a:pt x="482942" y="594588"/>
                  </a:lnTo>
                  <a:lnTo>
                    <a:pt x="504761" y="578192"/>
                  </a:lnTo>
                  <a:lnTo>
                    <a:pt x="623747" y="704596"/>
                  </a:lnTo>
                  <a:lnTo>
                    <a:pt x="632993" y="711123"/>
                  </a:lnTo>
                  <a:lnTo>
                    <a:pt x="643509" y="713295"/>
                  </a:lnTo>
                  <a:lnTo>
                    <a:pt x="654037" y="711123"/>
                  </a:lnTo>
                  <a:lnTo>
                    <a:pt x="663282" y="704596"/>
                  </a:lnTo>
                  <a:lnTo>
                    <a:pt x="669417" y="694766"/>
                  </a:lnTo>
                  <a:lnTo>
                    <a:pt x="671461" y="6836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38964" y="4902887"/>
              <a:ext cx="1103212" cy="11006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658430" y="1671935"/>
              <a:ext cx="760730" cy="680720"/>
            </a:xfrm>
            <a:custGeom>
              <a:avLst/>
              <a:gdLst/>
              <a:ahLst/>
              <a:cxnLst/>
              <a:rect l="l" t="t" r="r" b="b"/>
              <a:pathLst>
                <a:path w="760729" h="680719">
                  <a:moveTo>
                    <a:pt x="346430" y="649478"/>
                  </a:moveTo>
                  <a:lnTo>
                    <a:pt x="341884" y="617969"/>
                  </a:lnTo>
                  <a:lnTo>
                    <a:pt x="340207" y="606336"/>
                  </a:lnTo>
                  <a:lnTo>
                    <a:pt x="322719" y="567563"/>
                  </a:lnTo>
                  <a:lnTo>
                    <a:pt x="308368" y="550125"/>
                  </a:lnTo>
                  <a:lnTo>
                    <a:pt x="295643" y="534682"/>
                  </a:lnTo>
                  <a:lnTo>
                    <a:pt x="274281" y="519201"/>
                  </a:lnTo>
                  <a:lnTo>
                    <a:pt x="274281" y="617969"/>
                  </a:lnTo>
                  <a:lnTo>
                    <a:pt x="72148" y="617969"/>
                  </a:lnTo>
                  <a:lnTo>
                    <a:pt x="93281" y="583615"/>
                  </a:lnTo>
                  <a:lnTo>
                    <a:pt x="125704" y="560324"/>
                  </a:lnTo>
                  <a:lnTo>
                    <a:pt x="165100" y="550125"/>
                  </a:lnTo>
                  <a:lnTo>
                    <a:pt x="207098" y="555040"/>
                  </a:lnTo>
                  <a:lnTo>
                    <a:pt x="229463" y="564896"/>
                  </a:lnTo>
                  <a:lnTo>
                    <a:pt x="248589" y="579107"/>
                  </a:lnTo>
                  <a:lnTo>
                    <a:pt x="263753" y="597014"/>
                  </a:lnTo>
                  <a:lnTo>
                    <a:pt x="274281" y="617969"/>
                  </a:lnTo>
                  <a:lnTo>
                    <a:pt x="274281" y="519201"/>
                  </a:lnTo>
                  <a:lnTo>
                    <a:pt x="260578" y="509257"/>
                  </a:lnTo>
                  <a:lnTo>
                    <a:pt x="219252" y="492836"/>
                  </a:lnTo>
                  <a:lnTo>
                    <a:pt x="173215" y="486918"/>
                  </a:lnTo>
                  <a:lnTo>
                    <a:pt x="127127" y="492836"/>
                  </a:lnTo>
                  <a:lnTo>
                    <a:pt x="85775" y="509270"/>
                  </a:lnTo>
                  <a:lnTo>
                    <a:pt x="50736" y="534695"/>
                  </a:lnTo>
                  <a:lnTo>
                    <a:pt x="23672" y="567575"/>
                  </a:lnTo>
                  <a:lnTo>
                    <a:pt x="6210" y="606348"/>
                  </a:lnTo>
                  <a:lnTo>
                    <a:pt x="0" y="649478"/>
                  </a:lnTo>
                  <a:lnTo>
                    <a:pt x="2616" y="661631"/>
                  </a:lnTo>
                  <a:lnTo>
                    <a:pt x="9753" y="671550"/>
                  </a:lnTo>
                  <a:lnTo>
                    <a:pt x="20345" y="678230"/>
                  </a:lnTo>
                  <a:lnTo>
                    <a:pt x="33312" y="680681"/>
                  </a:lnTo>
                  <a:lnTo>
                    <a:pt x="313118" y="680681"/>
                  </a:lnTo>
                  <a:lnTo>
                    <a:pt x="326085" y="678230"/>
                  </a:lnTo>
                  <a:lnTo>
                    <a:pt x="336677" y="671550"/>
                  </a:lnTo>
                  <a:lnTo>
                    <a:pt x="343814" y="661631"/>
                  </a:lnTo>
                  <a:lnTo>
                    <a:pt x="346430" y="649478"/>
                  </a:lnTo>
                  <a:close/>
                </a:path>
                <a:path w="760729" h="680719">
                  <a:moveTo>
                    <a:pt x="687679" y="330111"/>
                  </a:moveTo>
                  <a:lnTo>
                    <a:pt x="658291" y="263258"/>
                  </a:lnTo>
                  <a:lnTo>
                    <a:pt x="620382" y="241935"/>
                  </a:lnTo>
                  <a:lnTo>
                    <a:pt x="620382" y="329666"/>
                  </a:lnTo>
                  <a:lnTo>
                    <a:pt x="617766" y="341820"/>
                  </a:lnTo>
                  <a:lnTo>
                    <a:pt x="610628" y="351726"/>
                  </a:lnTo>
                  <a:lnTo>
                    <a:pt x="600036" y="358419"/>
                  </a:lnTo>
                  <a:lnTo>
                    <a:pt x="587070" y="360870"/>
                  </a:lnTo>
                  <a:lnTo>
                    <a:pt x="574103" y="358419"/>
                  </a:lnTo>
                  <a:lnTo>
                    <a:pt x="563511" y="351726"/>
                  </a:lnTo>
                  <a:lnTo>
                    <a:pt x="556374" y="341820"/>
                  </a:lnTo>
                  <a:lnTo>
                    <a:pt x="553758" y="329666"/>
                  </a:lnTo>
                  <a:lnTo>
                    <a:pt x="556374" y="317525"/>
                  </a:lnTo>
                  <a:lnTo>
                    <a:pt x="563511" y="307606"/>
                  </a:lnTo>
                  <a:lnTo>
                    <a:pt x="574103" y="300926"/>
                  </a:lnTo>
                  <a:lnTo>
                    <a:pt x="584758" y="298907"/>
                  </a:lnTo>
                  <a:lnTo>
                    <a:pt x="587070" y="298475"/>
                  </a:lnTo>
                  <a:lnTo>
                    <a:pt x="600036" y="300926"/>
                  </a:lnTo>
                  <a:lnTo>
                    <a:pt x="610628" y="307606"/>
                  </a:lnTo>
                  <a:lnTo>
                    <a:pt x="617766" y="317525"/>
                  </a:lnTo>
                  <a:lnTo>
                    <a:pt x="620382" y="329666"/>
                  </a:lnTo>
                  <a:lnTo>
                    <a:pt x="620382" y="241935"/>
                  </a:lnTo>
                  <a:lnTo>
                    <a:pt x="587171" y="235635"/>
                  </a:lnTo>
                  <a:lnTo>
                    <a:pt x="556348" y="240144"/>
                  </a:lnTo>
                  <a:lnTo>
                    <a:pt x="529056" y="252920"/>
                  </a:lnTo>
                  <a:lnTo>
                    <a:pt x="507085" y="272757"/>
                  </a:lnTo>
                  <a:lnTo>
                    <a:pt x="492264" y="298475"/>
                  </a:lnTo>
                  <a:lnTo>
                    <a:pt x="413854" y="298475"/>
                  </a:lnTo>
                  <a:lnTo>
                    <a:pt x="413854" y="193763"/>
                  </a:lnTo>
                  <a:lnTo>
                    <a:pt x="520446" y="193763"/>
                  </a:lnTo>
                  <a:lnTo>
                    <a:pt x="533412" y="191312"/>
                  </a:lnTo>
                  <a:lnTo>
                    <a:pt x="544004" y="184619"/>
                  </a:lnTo>
                  <a:lnTo>
                    <a:pt x="551141" y="174701"/>
                  </a:lnTo>
                  <a:lnTo>
                    <a:pt x="553758" y="162560"/>
                  </a:lnTo>
                  <a:lnTo>
                    <a:pt x="549224" y="130987"/>
                  </a:lnTo>
                  <a:lnTo>
                    <a:pt x="547560" y="119341"/>
                  </a:lnTo>
                  <a:lnTo>
                    <a:pt x="530059" y="80505"/>
                  </a:lnTo>
                  <a:lnTo>
                    <a:pt x="515327" y="62649"/>
                  </a:lnTo>
                  <a:lnTo>
                    <a:pt x="502932" y="47612"/>
                  </a:lnTo>
                  <a:lnTo>
                    <a:pt x="481609" y="32194"/>
                  </a:lnTo>
                  <a:lnTo>
                    <a:pt x="481609" y="130987"/>
                  </a:lnTo>
                  <a:lnTo>
                    <a:pt x="279209" y="130987"/>
                  </a:lnTo>
                  <a:lnTo>
                    <a:pt x="294703" y="103060"/>
                  </a:lnTo>
                  <a:lnTo>
                    <a:pt x="318071" y="81470"/>
                  </a:lnTo>
                  <a:lnTo>
                    <a:pt x="347357" y="67551"/>
                  </a:lnTo>
                  <a:lnTo>
                    <a:pt x="380542" y="62649"/>
                  </a:lnTo>
                  <a:lnTo>
                    <a:pt x="413651" y="67602"/>
                  </a:lnTo>
                  <a:lnTo>
                    <a:pt x="442849" y="81534"/>
                  </a:lnTo>
                  <a:lnTo>
                    <a:pt x="466153" y="103111"/>
                  </a:lnTo>
                  <a:lnTo>
                    <a:pt x="481609" y="130987"/>
                  </a:lnTo>
                  <a:lnTo>
                    <a:pt x="481609" y="32194"/>
                  </a:lnTo>
                  <a:lnTo>
                    <a:pt x="467804" y="22199"/>
                  </a:lnTo>
                  <a:lnTo>
                    <a:pt x="426339" y="5803"/>
                  </a:lnTo>
                  <a:lnTo>
                    <a:pt x="380212" y="0"/>
                  </a:lnTo>
                  <a:lnTo>
                    <a:pt x="334073" y="5803"/>
                  </a:lnTo>
                  <a:lnTo>
                    <a:pt x="292608" y="22199"/>
                  </a:lnTo>
                  <a:lnTo>
                    <a:pt x="257492" y="47612"/>
                  </a:lnTo>
                  <a:lnTo>
                    <a:pt x="230352" y="80505"/>
                  </a:lnTo>
                  <a:lnTo>
                    <a:pt x="212852" y="119341"/>
                  </a:lnTo>
                  <a:lnTo>
                    <a:pt x="206654" y="162560"/>
                  </a:lnTo>
                  <a:lnTo>
                    <a:pt x="209270" y="174701"/>
                  </a:lnTo>
                  <a:lnTo>
                    <a:pt x="216420" y="184619"/>
                  </a:lnTo>
                  <a:lnTo>
                    <a:pt x="226999" y="191312"/>
                  </a:lnTo>
                  <a:lnTo>
                    <a:pt x="239966" y="193763"/>
                  </a:lnTo>
                  <a:lnTo>
                    <a:pt x="346570" y="193763"/>
                  </a:lnTo>
                  <a:lnTo>
                    <a:pt x="346570" y="298475"/>
                  </a:lnTo>
                  <a:lnTo>
                    <a:pt x="268084" y="298475"/>
                  </a:lnTo>
                  <a:lnTo>
                    <a:pt x="247573" y="266357"/>
                  </a:lnTo>
                  <a:lnTo>
                    <a:pt x="216585" y="244856"/>
                  </a:lnTo>
                  <a:lnTo>
                    <a:pt x="206260" y="242354"/>
                  </a:lnTo>
                  <a:lnTo>
                    <a:pt x="206260" y="330111"/>
                  </a:lnTo>
                  <a:lnTo>
                    <a:pt x="203746" y="341820"/>
                  </a:lnTo>
                  <a:lnTo>
                    <a:pt x="203619" y="342252"/>
                  </a:lnTo>
                  <a:lnTo>
                    <a:pt x="196596" y="352082"/>
                  </a:lnTo>
                  <a:lnTo>
                    <a:pt x="186093" y="358787"/>
                  </a:lnTo>
                  <a:lnTo>
                    <a:pt x="173215" y="361315"/>
                  </a:lnTo>
                  <a:lnTo>
                    <a:pt x="172948" y="361315"/>
                  </a:lnTo>
                  <a:lnTo>
                    <a:pt x="159981" y="358851"/>
                  </a:lnTo>
                  <a:lnTo>
                    <a:pt x="149390" y="352171"/>
                  </a:lnTo>
                  <a:lnTo>
                    <a:pt x="142252" y="342252"/>
                  </a:lnTo>
                  <a:lnTo>
                    <a:pt x="139636" y="330111"/>
                  </a:lnTo>
                  <a:lnTo>
                    <a:pt x="142252" y="317969"/>
                  </a:lnTo>
                  <a:lnTo>
                    <a:pt x="149390" y="308051"/>
                  </a:lnTo>
                  <a:lnTo>
                    <a:pt x="159981" y="301358"/>
                  </a:lnTo>
                  <a:lnTo>
                    <a:pt x="172948" y="298907"/>
                  </a:lnTo>
                  <a:lnTo>
                    <a:pt x="185915" y="301358"/>
                  </a:lnTo>
                  <a:lnTo>
                    <a:pt x="196494" y="308051"/>
                  </a:lnTo>
                  <a:lnTo>
                    <a:pt x="203644" y="317969"/>
                  </a:lnTo>
                  <a:lnTo>
                    <a:pt x="206260" y="330111"/>
                  </a:lnTo>
                  <a:lnTo>
                    <a:pt x="206260" y="242354"/>
                  </a:lnTo>
                  <a:lnTo>
                    <a:pt x="179247" y="235800"/>
                  </a:lnTo>
                  <a:lnTo>
                    <a:pt x="139700" y="241058"/>
                  </a:lnTo>
                  <a:lnTo>
                    <a:pt x="105422" y="260261"/>
                  </a:lnTo>
                  <a:lnTo>
                    <a:pt x="82461" y="289293"/>
                  </a:lnTo>
                  <a:lnTo>
                    <a:pt x="72796" y="324256"/>
                  </a:lnTo>
                  <a:lnTo>
                    <a:pt x="78397" y="361315"/>
                  </a:lnTo>
                  <a:lnTo>
                    <a:pt x="98907" y="393420"/>
                  </a:lnTo>
                  <a:lnTo>
                    <a:pt x="129895" y="414921"/>
                  </a:lnTo>
                  <a:lnTo>
                    <a:pt x="167233" y="423976"/>
                  </a:lnTo>
                  <a:lnTo>
                    <a:pt x="206781" y="418731"/>
                  </a:lnTo>
                  <a:lnTo>
                    <a:pt x="227025" y="409524"/>
                  </a:lnTo>
                  <a:lnTo>
                    <a:pt x="244373" y="396519"/>
                  </a:lnTo>
                  <a:lnTo>
                    <a:pt x="258267" y="380263"/>
                  </a:lnTo>
                  <a:lnTo>
                    <a:pt x="268084" y="361315"/>
                  </a:lnTo>
                  <a:lnTo>
                    <a:pt x="492531" y="361315"/>
                  </a:lnTo>
                  <a:lnTo>
                    <a:pt x="507314" y="386930"/>
                  </a:lnTo>
                  <a:lnTo>
                    <a:pt x="529183" y="406730"/>
                  </a:lnTo>
                  <a:lnTo>
                    <a:pt x="556361" y="419506"/>
                  </a:lnTo>
                  <a:lnTo>
                    <a:pt x="587070" y="424091"/>
                  </a:lnTo>
                  <a:lnTo>
                    <a:pt x="626237" y="416699"/>
                  </a:lnTo>
                  <a:lnTo>
                    <a:pt x="658215" y="396519"/>
                  </a:lnTo>
                  <a:lnTo>
                    <a:pt x="679792" y="366585"/>
                  </a:lnTo>
                  <a:lnTo>
                    <a:pt x="681024" y="360870"/>
                  </a:lnTo>
                  <a:lnTo>
                    <a:pt x="687679" y="330111"/>
                  </a:lnTo>
                  <a:close/>
                </a:path>
                <a:path w="760729" h="680719">
                  <a:moveTo>
                    <a:pt x="760285" y="649478"/>
                  </a:moveTo>
                  <a:lnTo>
                    <a:pt x="755738" y="617969"/>
                  </a:lnTo>
                  <a:lnTo>
                    <a:pt x="754062" y="606348"/>
                  </a:lnTo>
                  <a:lnTo>
                    <a:pt x="736587" y="567575"/>
                  </a:lnTo>
                  <a:lnTo>
                    <a:pt x="722223" y="550125"/>
                  </a:lnTo>
                  <a:lnTo>
                    <a:pt x="709510" y="534695"/>
                  </a:lnTo>
                  <a:lnTo>
                    <a:pt x="688136" y="519188"/>
                  </a:lnTo>
                  <a:lnTo>
                    <a:pt x="688136" y="617969"/>
                  </a:lnTo>
                  <a:lnTo>
                    <a:pt x="486003" y="617969"/>
                  </a:lnTo>
                  <a:lnTo>
                    <a:pt x="507136" y="583615"/>
                  </a:lnTo>
                  <a:lnTo>
                    <a:pt x="539559" y="560324"/>
                  </a:lnTo>
                  <a:lnTo>
                    <a:pt x="578954" y="550125"/>
                  </a:lnTo>
                  <a:lnTo>
                    <a:pt x="620953" y="555040"/>
                  </a:lnTo>
                  <a:lnTo>
                    <a:pt x="643318" y="564896"/>
                  </a:lnTo>
                  <a:lnTo>
                    <a:pt x="662444" y="579107"/>
                  </a:lnTo>
                  <a:lnTo>
                    <a:pt x="677608" y="597014"/>
                  </a:lnTo>
                  <a:lnTo>
                    <a:pt x="688136" y="617969"/>
                  </a:lnTo>
                  <a:lnTo>
                    <a:pt x="688136" y="519188"/>
                  </a:lnTo>
                  <a:lnTo>
                    <a:pt x="674471" y="509270"/>
                  </a:lnTo>
                  <a:lnTo>
                    <a:pt x="633107" y="492836"/>
                  </a:lnTo>
                  <a:lnTo>
                    <a:pt x="587070" y="486918"/>
                  </a:lnTo>
                  <a:lnTo>
                    <a:pt x="541020" y="492836"/>
                  </a:lnTo>
                  <a:lnTo>
                    <a:pt x="499656" y="509270"/>
                  </a:lnTo>
                  <a:lnTo>
                    <a:pt x="464616" y="534695"/>
                  </a:lnTo>
                  <a:lnTo>
                    <a:pt x="437540" y="567575"/>
                  </a:lnTo>
                  <a:lnTo>
                    <a:pt x="420077" y="606348"/>
                  </a:lnTo>
                  <a:lnTo>
                    <a:pt x="413854" y="649478"/>
                  </a:lnTo>
                  <a:lnTo>
                    <a:pt x="416471" y="661631"/>
                  </a:lnTo>
                  <a:lnTo>
                    <a:pt x="423608" y="671550"/>
                  </a:lnTo>
                  <a:lnTo>
                    <a:pt x="434200" y="678230"/>
                  </a:lnTo>
                  <a:lnTo>
                    <a:pt x="447167" y="680681"/>
                  </a:lnTo>
                  <a:lnTo>
                    <a:pt x="726973" y="680681"/>
                  </a:lnTo>
                  <a:lnTo>
                    <a:pt x="739940" y="678230"/>
                  </a:lnTo>
                  <a:lnTo>
                    <a:pt x="750531" y="671550"/>
                  </a:lnTo>
                  <a:lnTo>
                    <a:pt x="757669" y="661631"/>
                  </a:lnTo>
                  <a:lnTo>
                    <a:pt x="760285" y="6494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38377" y="1420509"/>
              <a:ext cx="201198" cy="18845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477"/>
              <a:ext cx="6035945" cy="113070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0" y="1476"/>
              <a:ext cx="5741670" cy="11306175"/>
            </a:xfrm>
            <a:custGeom>
              <a:avLst/>
              <a:gdLst/>
              <a:ahLst/>
              <a:cxnLst/>
              <a:rect l="l" t="t" r="r" b="b"/>
              <a:pathLst>
                <a:path w="5741670" h="11306175">
                  <a:moveTo>
                    <a:pt x="5741373" y="0"/>
                  </a:moveTo>
                  <a:lnTo>
                    <a:pt x="0" y="0"/>
                  </a:lnTo>
                  <a:lnTo>
                    <a:pt x="0" y="11305607"/>
                  </a:lnTo>
                  <a:lnTo>
                    <a:pt x="5741373" y="11305607"/>
                  </a:lnTo>
                  <a:lnTo>
                    <a:pt x="5741373" y="0"/>
                  </a:lnTo>
                  <a:close/>
                </a:path>
              </a:pathLst>
            </a:custGeom>
            <a:solidFill>
              <a:srgbClr val="737572">
                <a:alpha val="431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65680" y="4616269"/>
            <a:ext cx="3607435" cy="1830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5900" b="1" spc="270" dirty="0">
                <a:solidFill>
                  <a:srgbClr val="FFFFFF"/>
                </a:solidFill>
                <a:latin typeface="Trebuchet MS"/>
                <a:cs typeface="Trebuchet MS"/>
              </a:rPr>
              <a:t>OUR </a:t>
            </a:r>
            <a:r>
              <a:rPr sz="5900" b="1" spc="335" dirty="0">
                <a:solidFill>
                  <a:srgbClr val="FFFFFF"/>
                </a:solidFill>
                <a:latin typeface="Trebuchet MS"/>
                <a:cs typeface="Trebuchet MS"/>
              </a:rPr>
              <a:t>SERVICES</a:t>
            </a:r>
            <a:endParaRPr sz="5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067" rIns="0" bIns="0" rtlCol="0">
            <a:spAutoFit/>
          </a:bodyPr>
          <a:lstStyle/>
          <a:p>
            <a:pPr marL="4739005">
              <a:lnSpc>
                <a:spcPct val="100000"/>
              </a:lnSpc>
              <a:spcBef>
                <a:spcPts val="95"/>
              </a:spcBef>
            </a:pPr>
            <a:r>
              <a:rPr spc="250" dirty="0"/>
              <a:t>Multi</a:t>
            </a:r>
            <a:r>
              <a:rPr spc="-425" dirty="0"/>
              <a:t> </a:t>
            </a:r>
            <a:r>
              <a:rPr spc="400" dirty="0"/>
              <a:t>Channel</a:t>
            </a:r>
            <a:r>
              <a:rPr spc="-425" dirty="0"/>
              <a:t> </a:t>
            </a:r>
            <a:r>
              <a:rPr spc="355" dirty="0"/>
              <a:t>Sourcing</a:t>
            </a:r>
            <a:r>
              <a:rPr spc="-425" dirty="0"/>
              <a:t> </a:t>
            </a:r>
            <a:r>
              <a:rPr spc="345" dirty="0"/>
              <a:t>Model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996" y="1972714"/>
            <a:ext cx="19521081" cy="86874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51470" y="4012906"/>
            <a:ext cx="4110354" cy="144145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1420"/>
              </a:spcBef>
            </a:pPr>
            <a:r>
              <a:rPr sz="2600" b="1" spc="-125" dirty="0">
                <a:latin typeface="Tahoma"/>
                <a:cs typeface="Tahoma"/>
              </a:rPr>
              <a:t>EMPLOYEE</a:t>
            </a:r>
            <a:r>
              <a:rPr sz="2600" b="1" spc="-140" dirty="0">
                <a:latin typeface="Tahoma"/>
                <a:cs typeface="Tahoma"/>
              </a:rPr>
              <a:t> </a:t>
            </a:r>
            <a:r>
              <a:rPr sz="2600" b="1" spc="-40" dirty="0">
                <a:latin typeface="Tahoma"/>
                <a:cs typeface="Tahoma"/>
              </a:rPr>
              <a:t>REFERRAL</a:t>
            </a:r>
            <a:endParaRPr sz="2600">
              <a:latin typeface="Tahoma"/>
              <a:cs typeface="Tahoma"/>
            </a:endParaRPr>
          </a:p>
          <a:p>
            <a:pPr marL="12065" marR="5080" algn="ctr">
              <a:lnSpc>
                <a:spcPct val="101800"/>
              </a:lnSpc>
              <a:spcBef>
                <a:spcPts val="1085"/>
              </a:spcBef>
            </a:pPr>
            <a:r>
              <a:rPr sz="2300" b="1" dirty="0">
                <a:latin typeface="Calibri"/>
                <a:cs typeface="Calibri"/>
              </a:rPr>
              <a:t>10,000+</a:t>
            </a:r>
            <a:r>
              <a:rPr sz="2300" b="1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Strong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Service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Employees </a:t>
            </a:r>
            <a:r>
              <a:rPr sz="2300" dirty="0">
                <a:latin typeface="Calibri"/>
                <a:cs typeface="Calibri"/>
              </a:rPr>
              <a:t>network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for</a:t>
            </a:r>
            <a:r>
              <a:rPr sz="2300" spc="-8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Employee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Referral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995507" y="2807600"/>
            <a:ext cx="1211580" cy="1029969"/>
            <a:chOff x="6995507" y="2807600"/>
            <a:chExt cx="1211580" cy="102996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0264" y="2807600"/>
              <a:ext cx="181679" cy="2422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995507" y="2989279"/>
              <a:ext cx="1211580" cy="848360"/>
            </a:xfrm>
            <a:custGeom>
              <a:avLst/>
              <a:gdLst/>
              <a:ahLst/>
              <a:cxnLst/>
              <a:rect l="l" t="t" r="r" b="b"/>
              <a:pathLst>
                <a:path w="1211579" h="848360">
                  <a:moveTo>
                    <a:pt x="454197" y="0"/>
                  </a:moveTo>
                  <a:lnTo>
                    <a:pt x="60559" y="0"/>
                  </a:lnTo>
                  <a:lnTo>
                    <a:pt x="37045" y="4778"/>
                  </a:lnTo>
                  <a:lnTo>
                    <a:pt x="17789" y="17789"/>
                  </a:lnTo>
                  <a:lnTo>
                    <a:pt x="4778" y="37045"/>
                  </a:lnTo>
                  <a:lnTo>
                    <a:pt x="0" y="60559"/>
                  </a:lnTo>
                  <a:lnTo>
                    <a:pt x="0" y="787276"/>
                  </a:lnTo>
                  <a:lnTo>
                    <a:pt x="4778" y="810790"/>
                  </a:lnTo>
                  <a:lnTo>
                    <a:pt x="17789" y="830047"/>
                  </a:lnTo>
                  <a:lnTo>
                    <a:pt x="37045" y="843058"/>
                  </a:lnTo>
                  <a:lnTo>
                    <a:pt x="60559" y="847837"/>
                  </a:lnTo>
                  <a:lnTo>
                    <a:pt x="1150634" y="847837"/>
                  </a:lnTo>
                  <a:lnTo>
                    <a:pt x="1174148" y="843058"/>
                  </a:lnTo>
                  <a:lnTo>
                    <a:pt x="1193405" y="830047"/>
                  </a:lnTo>
                  <a:lnTo>
                    <a:pt x="1206416" y="810790"/>
                  </a:lnTo>
                  <a:lnTo>
                    <a:pt x="1211194" y="787276"/>
                  </a:lnTo>
                  <a:lnTo>
                    <a:pt x="1211194" y="726717"/>
                  </a:lnTo>
                  <a:lnTo>
                    <a:pt x="121118" y="726717"/>
                  </a:lnTo>
                  <a:lnTo>
                    <a:pt x="121118" y="605597"/>
                  </a:lnTo>
                  <a:lnTo>
                    <a:pt x="135171" y="567274"/>
                  </a:lnTo>
                  <a:lnTo>
                    <a:pt x="171885" y="539644"/>
                  </a:lnTo>
                  <a:lnTo>
                    <a:pt x="231782" y="510309"/>
                  </a:lnTo>
                  <a:lnTo>
                    <a:pt x="288415" y="493419"/>
                  </a:lnTo>
                  <a:lnTo>
                    <a:pt x="338377" y="485565"/>
                  </a:lnTo>
                  <a:lnTo>
                    <a:pt x="363358" y="484477"/>
                  </a:lnTo>
                  <a:lnTo>
                    <a:pt x="1211194" y="484477"/>
                  </a:lnTo>
                  <a:lnTo>
                    <a:pt x="1211194" y="454197"/>
                  </a:lnTo>
                  <a:lnTo>
                    <a:pt x="363358" y="454197"/>
                  </a:lnTo>
                  <a:lnTo>
                    <a:pt x="316329" y="444640"/>
                  </a:lnTo>
                  <a:lnTo>
                    <a:pt x="277817" y="418619"/>
                  </a:lnTo>
                  <a:lnTo>
                    <a:pt x="251795" y="380107"/>
                  </a:lnTo>
                  <a:lnTo>
                    <a:pt x="242238" y="333078"/>
                  </a:lnTo>
                  <a:lnTo>
                    <a:pt x="251795" y="286049"/>
                  </a:lnTo>
                  <a:lnTo>
                    <a:pt x="277817" y="247537"/>
                  </a:lnTo>
                  <a:lnTo>
                    <a:pt x="316329" y="221515"/>
                  </a:lnTo>
                  <a:lnTo>
                    <a:pt x="363358" y="211958"/>
                  </a:lnTo>
                  <a:lnTo>
                    <a:pt x="1211194" y="211958"/>
                  </a:lnTo>
                  <a:lnTo>
                    <a:pt x="1211194" y="121118"/>
                  </a:lnTo>
                  <a:lnTo>
                    <a:pt x="575316" y="121118"/>
                  </a:lnTo>
                  <a:lnTo>
                    <a:pt x="528288" y="111561"/>
                  </a:lnTo>
                  <a:lnTo>
                    <a:pt x="489776" y="85540"/>
                  </a:lnTo>
                  <a:lnTo>
                    <a:pt x="463754" y="47028"/>
                  </a:lnTo>
                  <a:lnTo>
                    <a:pt x="454197" y="0"/>
                  </a:lnTo>
                  <a:close/>
                </a:path>
                <a:path w="1211579" h="848360">
                  <a:moveTo>
                    <a:pt x="726717" y="484477"/>
                  </a:moveTo>
                  <a:lnTo>
                    <a:pt x="363358" y="484477"/>
                  </a:lnTo>
                  <a:lnTo>
                    <a:pt x="390042" y="485565"/>
                  </a:lnTo>
                  <a:lnTo>
                    <a:pt x="415590" y="488641"/>
                  </a:lnTo>
                  <a:lnTo>
                    <a:pt x="463282" y="499617"/>
                  </a:lnTo>
                  <a:lnTo>
                    <a:pt x="525733" y="522705"/>
                  </a:lnTo>
                  <a:lnTo>
                    <a:pt x="581372" y="557149"/>
                  </a:lnTo>
                  <a:lnTo>
                    <a:pt x="603941" y="592065"/>
                  </a:lnTo>
                  <a:lnTo>
                    <a:pt x="605597" y="605597"/>
                  </a:lnTo>
                  <a:lnTo>
                    <a:pt x="605597" y="726717"/>
                  </a:lnTo>
                  <a:lnTo>
                    <a:pt x="726717" y="726717"/>
                  </a:lnTo>
                  <a:lnTo>
                    <a:pt x="726717" y="666156"/>
                  </a:lnTo>
                  <a:lnTo>
                    <a:pt x="1211194" y="666156"/>
                  </a:lnTo>
                  <a:lnTo>
                    <a:pt x="1211194" y="545037"/>
                  </a:lnTo>
                  <a:lnTo>
                    <a:pt x="726717" y="545037"/>
                  </a:lnTo>
                  <a:lnTo>
                    <a:pt x="726717" y="484477"/>
                  </a:lnTo>
                  <a:close/>
                </a:path>
                <a:path w="1211579" h="848360">
                  <a:moveTo>
                    <a:pt x="1211194" y="666156"/>
                  </a:moveTo>
                  <a:lnTo>
                    <a:pt x="1090074" y="666156"/>
                  </a:lnTo>
                  <a:lnTo>
                    <a:pt x="1090074" y="726717"/>
                  </a:lnTo>
                  <a:lnTo>
                    <a:pt x="1211194" y="726717"/>
                  </a:lnTo>
                  <a:lnTo>
                    <a:pt x="1211194" y="666156"/>
                  </a:lnTo>
                  <a:close/>
                </a:path>
                <a:path w="1211579" h="848360">
                  <a:moveTo>
                    <a:pt x="1211194" y="484477"/>
                  </a:moveTo>
                  <a:lnTo>
                    <a:pt x="1090074" y="484477"/>
                  </a:lnTo>
                  <a:lnTo>
                    <a:pt x="1090074" y="545037"/>
                  </a:lnTo>
                  <a:lnTo>
                    <a:pt x="1211194" y="545037"/>
                  </a:lnTo>
                  <a:lnTo>
                    <a:pt x="1211194" y="484477"/>
                  </a:lnTo>
                  <a:close/>
                </a:path>
                <a:path w="1211579" h="848360">
                  <a:moveTo>
                    <a:pt x="1211194" y="211958"/>
                  </a:moveTo>
                  <a:lnTo>
                    <a:pt x="363358" y="211958"/>
                  </a:lnTo>
                  <a:lnTo>
                    <a:pt x="410386" y="221515"/>
                  </a:lnTo>
                  <a:lnTo>
                    <a:pt x="448898" y="247537"/>
                  </a:lnTo>
                  <a:lnTo>
                    <a:pt x="474920" y="286049"/>
                  </a:lnTo>
                  <a:lnTo>
                    <a:pt x="484477" y="333078"/>
                  </a:lnTo>
                  <a:lnTo>
                    <a:pt x="474920" y="380107"/>
                  </a:lnTo>
                  <a:lnTo>
                    <a:pt x="448898" y="418619"/>
                  </a:lnTo>
                  <a:lnTo>
                    <a:pt x="410386" y="444640"/>
                  </a:lnTo>
                  <a:lnTo>
                    <a:pt x="363358" y="454197"/>
                  </a:lnTo>
                  <a:lnTo>
                    <a:pt x="1211194" y="454197"/>
                  </a:lnTo>
                  <a:lnTo>
                    <a:pt x="1211194" y="363358"/>
                  </a:lnTo>
                  <a:lnTo>
                    <a:pt x="726717" y="363358"/>
                  </a:lnTo>
                  <a:lnTo>
                    <a:pt x="726717" y="302799"/>
                  </a:lnTo>
                  <a:lnTo>
                    <a:pt x="1211194" y="302799"/>
                  </a:lnTo>
                  <a:lnTo>
                    <a:pt x="1211194" y="211958"/>
                  </a:lnTo>
                  <a:close/>
                </a:path>
                <a:path w="1211579" h="848360">
                  <a:moveTo>
                    <a:pt x="1211194" y="302799"/>
                  </a:moveTo>
                  <a:lnTo>
                    <a:pt x="1090074" y="302799"/>
                  </a:lnTo>
                  <a:lnTo>
                    <a:pt x="1090074" y="363358"/>
                  </a:lnTo>
                  <a:lnTo>
                    <a:pt x="1211194" y="363358"/>
                  </a:lnTo>
                  <a:lnTo>
                    <a:pt x="1211194" y="302799"/>
                  </a:lnTo>
                  <a:close/>
                </a:path>
                <a:path w="1211579" h="848360">
                  <a:moveTo>
                    <a:pt x="1150634" y="0"/>
                  </a:moveTo>
                  <a:lnTo>
                    <a:pt x="756996" y="0"/>
                  </a:lnTo>
                  <a:lnTo>
                    <a:pt x="747439" y="47028"/>
                  </a:lnTo>
                  <a:lnTo>
                    <a:pt x="721417" y="85540"/>
                  </a:lnTo>
                  <a:lnTo>
                    <a:pt x="682905" y="111561"/>
                  </a:lnTo>
                  <a:lnTo>
                    <a:pt x="635876" y="121118"/>
                  </a:lnTo>
                  <a:lnTo>
                    <a:pt x="1211194" y="121118"/>
                  </a:lnTo>
                  <a:lnTo>
                    <a:pt x="1211194" y="60559"/>
                  </a:lnTo>
                  <a:lnTo>
                    <a:pt x="1206416" y="37045"/>
                  </a:lnTo>
                  <a:lnTo>
                    <a:pt x="1193405" y="17789"/>
                  </a:lnTo>
                  <a:lnTo>
                    <a:pt x="1174148" y="4778"/>
                  </a:lnTo>
                  <a:lnTo>
                    <a:pt x="11506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289204" y="4005367"/>
            <a:ext cx="4371340" cy="143891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1420"/>
              </a:spcBef>
            </a:pPr>
            <a:r>
              <a:rPr sz="2600" b="1" spc="50" dirty="0">
                <a:latin typeface="Tahoma"/>
                <a:cs typeface="Tahoma"/>
              </a:rPr>
              <a:t>JOB</a:t>
            </a:r>
            <a:r>
              <a:rPr sz="2600" b="1" spc="-130" dirty="0">
                <a:latin typeface="Tahoma"/>
                <a:cs typeface="Tahoma"/>
              </a:rPr>
              <a:t> </a:t>
            </a:r>
            <a:r>
              <a:rPr sz="2600" b="1" spc="-20" dirty="0">
                <a:latin typeface="Tahoma"/>
                <a:cs typeface="Tahoma"/>
              </a:rPr>
              <a:t>FAIRS</a:t>
            </a:r>
            <a:endParaRPr sz="2600">
              <a:latin typeface="Tahoma"/>
              <a:cs typeface="Tahoma"/>
            </a:endParaRPr>
          </a:p>
          <a:p>
            <a:pPr marL="12700" marR="5080" algn="ctr">
              <a:lnSpc>
                <a:spcPct val="101099"/>
              </a:lnSpc>
              <a:spcBef>
                <a:spcPts val="1105"/>
              </a:spcBef>
            </a:pPr>
            <a:r>
              <a:rPr sz="2300" dirty="0">
                <a:latin typeface="Calibri"/>
                <a:cs typeface="Calibri"/>
              </a:rPr>
              <a:t>Weekly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Job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Fairs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for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attracting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active jobseekers,</a:t>
            </a:r>
            <a:r>
              <a:rPr sz="2300" spc="-9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immediate</a:t>
            </a:r>
            <a:r>
              <a:rPr sz="2300" spc="-9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joiners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33255" y="2626098"/>
            <a:ext cx="1412313" cy="141231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214910" y="3997828"/>
            <a:ext cx="4281805" cy="143891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1420"/>
              </a:spcBef>
            </a:pPr>
            <a:r>
              <a:rPr sz="2600" b="1" spc="-105" dirty="0">
                <a:latin typeface="Tahoma"/>
                <a:cs typeface="Tahoma"/>
              </a:rPr>
              <a:t>EXECUTIVE</a:t>
            </a:r>
            <a:r>
              <a:rPr sz="2600" b="1" spc="-125" dirty="0">
                <a:latin typeface="Tahoma"/>
                <a:cs typeface="Tahoma"/>
              </a:rPr>
              <a:t> </a:t>
            </a:r>
            <a:r>
              <a:rPr sz="2600" b="1" spc="-10" dirty="0">
                <a:latin typeface="Tahoma"/>
                <a:cs typeface="Tahoma"/>
              </a:rPr>
              <a:t>SEARCH</a:t>
            </a:r>
            <a:endParaRPr sz="2600">
              <a:latin typeface="Tahoma"/>
              <a:cs typeface="Tahoma"/>
            </a:endParaRPr>
          </a:p>
          <a:p>
            <a:pPr marL="12700" marR="5080" algn="ctr">
              <a:lnSpc>
                <a:spcPct val="101099"/>
              </a:lnSpc>
              <a:spcBef>
                <a:spcPts val="1105"/>
              </a:spcBef>
            </a:pPr>
            <a:r>
              <a:rPr sz="2300" dirty="0">
                <a:latin typeface="Calibri"/>
                <a:cs typeface="Calibri"/>
              </a:rPr>
              <a:t>Focused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Headhunting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for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Niche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and </a:t>
            </a:r>
            <a:r>
              <a:rPr sz="2300" spc="-10" dirty="0">
                <a:latin typeface="Calibri"/>
                <a:cs typeface="Calibri"/>
              </a:rPr>
              <a:t>High-</a:t>
            </a:r>
            <a:r>
              <a:rPr sz="2300" dirty="0">
                <a:latin typeface="Calibri"/>
                <a:cs typeface="Calibri"/>
              </a:rPr>
              <a:t>Range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Executives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80443" y="2626098"/>
            <a:ext cx="15938500" cy="1540510"/>
            <a:chOff x="2180443" y="2626098"/>
            <a:chExt cx="15938500" cy="154051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80856" y="2626098"/>
              <a:ext cx="1537963" cy="15404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5370" y="3264240"/>
              <a:ext cx="129470" cy="15631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625356" y="3621245"/>
              <a:ext cx="160020" cy="62230"/>
            </a:xfrm>
            <a:custGeom>
              <a:avLst/>
              <a:gdLst/>
              <a:ahLst/>
              <a:cxnLst/>
              <a:rect l="l" t="t" r="r" b="b"/>
              <a:pathLst>
                <a:path w="160019" h="62229">
                  <a:moveTo>
                    <a:pt x="159499" y="52070"/>
                  </a:moveTo>
                  <a:lnTo>
                    <a:pt x="158242" y="52070"/>
                  </a:lnTo>
                  <a:lnTo>
                    <a:pt x="158242" y="41910"/>
                  </a:lnTo>
                  <a:lnTo>
                    <a:pt x="157441" y="41910"/>
                  </a:lnTo>
                  <a:lnTo>
                    <a:pt x="157441" y="33020"/>
                  </a:lnTo>
                  <a:lnTo>
                    <a:pt x="157022" y="33020"/>
                  </a:lnTo>
                  <a:lnTo>
                    <a:pt x="157022" y="22860"/>
                  </a:lnTo>
                  <a:lnTo>
                    <a:pt x="156921" y="15240"/>
                  </a:lnTo>
                  <a:lnTo>
                    <a:pt x="157137" y="15240"/>
                  </a:lnTo>
                  <a:lnTo>
                    <a:pt x="157137" y="7620"/>
                  </a:lnTo>
                  <a:lnTo>
                    <a:pt x="157734" y="7620"/>
                  </a:lnTo>
                  <a:lnTo>
                    <a:pt x="157734" y="0"/>
                  </a:lnTo>
                  <a:lnTo>
                    <a:pt x="1765" y="0"/>
                  </a:lnTo>
                  <a:lnTo>
                    <a:pt x="1765" y="7620"/>
                  </a:lnTo>
                  <a:lnTo>
                    <a:pt x="2362" y="7620"/>
                  </a:lnTo>
                  <a:lnTo>
                    <a:pt x="2362" y="15240"/>
                  </a:lnTo>
                  <a:lnTo>
                    <a:pt x="2578" y="15240"/>
                  </a:lnTo>
                  <a:lnTo>
                    <a:pt x="2578" y="22860"/>
                  </a:lnTo>
                  <a:lnTo>
                    <a:pt x="2476" y="33020"/>
                  </a:lnTo>
                  <a:lnTo>
                    <a:pt x="2057" y="33020"/>
                  </a:lnTo>
                  <a:lnTo>
                    <a:pt x="2057" y="41910"/>
                  </a:lnTo>
                  <a:lnTo>
                    <a:pt x="1257" y="41910"/>
                  </a:lnTo>
                  <a:lnTo>
                    <a:pt x="1257" y="52070"/>
                  </a:lnTo>
                  <a:lnTo>
                    <a:pt x="0" y="52070"/>
                  </a:lnTo>
                  <a:lnTo>
                    <a:pt x="0" y="62230"/>
                  </a:lnTo>
                  <a:lnTo>
                    <a:pt x="159499" y="62230"/>
                  </a:lnTo>
                  <a:lnTo>
                    <a:pt x="159499" y="520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29952" y="3263932"/>
              <a:ext cx="132247" cy="1629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180437" y="2787871"/>
              <a:ext cx="1049655" cy="1049655"/>
            </a:xfrm>
            <a:custGeom>
              <a:avLst/>
              <a:gdLst/>
              <a:ahLst/>
              <a:cxnLst/>
              <a:rect l="l" t="t" r="r" b="b"/>
              <a:pathLst>
                <a:path w="1049655" h="1049654">
                  <a:moveTo>
                    <a:pt x="385787" y="856449"/>
                  </a:moveTo>
                  <a:lnTo>
                    <a:pt x="384695" y="847039"/>
                  </a:lnTo>
                  <a:lnTo>
                    <a:pt x="380695" y="812228"/>
                  </a:lnTo>
                  <a:lnTo>
                    <a:pt x="366179" y="771626"/>
                  </a:lnTo>
                  <a:lnTo>
                    <a:pt x="345249" y="738708"/>
                  </a:lnTo>
                  <a:lnTo>
                    <a:pt x="343408" y="735812"/>
                  </a:lnTo>
                  <a:lnTo>
                    <a:pt x="313537" y="705929"/>
                  </a:lnTo>
                  <a:lnTo>
                    <a:pt x="301218" y="698106"/>
                  </a:lnTo>
                  <a:lnTo>
                    <a:pt x="301218" y="914476"/>
                  </a:lnTo>
                  <a:lnTo>
                    <a:pt x="300913" y="955675"/>
                  </a:lnTo>
                  <a:lnTo>
                    <a:pt x="84874" y="955675"/>
                  </a:lnTo>
                  <a:lnTo>
                    <a:pt x="84874" y="914476"/>
                  </a:lnTo>
                  <a:lnTo>
                    <a:pt x="120967" y="877760"/>
                  </a:lnTo>
                  <a:lnTo>
                    <a:pt x="159410" y="864298"/>
                  </a:lnTo>
                  <a:lnTo>
                    <a:pt x="193052" y="860310"/>
                  </a:lnTo>
                  <a:lnTo>
                    <a:pt x="204355" y="860793"/>
                  </a:lnTo>
                  <a:lnTo>
                    <a:pt x="251752" y="871524"/>
                  </a:lnTo>
                  <a:lnTo>
                    <a:pt x="290423" y="892873"/>
                  </a:lnTo>
                  <a:lnTo>
                    <a:pt x="301218" y="914476"/>
                  </a:lnTo>
                  <a:lnTo>
                    <a:pt x="301218" y="698106"/>
                  </a:lnTo>
                  <a:lnTo>
                    <a:pt x="277723" y="683158"/>
                  </a:lnTo>
                  <a:lnTo>
                    <a:pt x="247205" y="672261"/>
                  </a:lnTo>
                  <a:lnTo>
                    <a:pt x="247205" y="792721"/>
                  </a:lnTo>
                  <a:lnTo>
                    <a:pt x="243014" y="813816"/>
                  </a:lnTo>
                  <a:lnTo>
                    <a:pt x="231457" y="831062"/>
                  </a:lnTo>
                  <a:lnTo>
                    <a:pt x="214274" y="842721"/>
                  </a:lnTo>
                  <a:lnTo>
                    <a:pt x="193205" y="847039"/>
                  </a:lnTo>
                  <a:lnTo>
                    <a:pt x="172110" y="842848"/>
                  </a:lnTo>
                  <a:lnTo>
                    <a:pt x="154851" y="831278"/>
                  </a:lnTo>
                  <a:lnTo>
                    <a:pt x="143192" y="814095"/>
                  </a:lnTo>
                  <a:lnTo>
                    <a:pt x="138887" y="793026"/>
                  </a:lnTo>
                  <a:lnTo>
                    <a:pt x="138887" y="792721"/>
                  </a:lnTo>
                  <a:lnTo>
                    <a:pt x="143167" y="771728"/>
                  </a:lnTo>
                  <a:lnTo>
                    <a:pt x="154749" y="754570"/>
                  </a:lnTo>
                  <a:lnTo>
                    <a:pt x="171894" y="743000"/>
                  </a:lnTo>
                  <a:lnTo>
                    <a:pt x="192887" y="738708"/>
                  </a:lnTo>
                  <a:lnTo>
                    <a:pt x="213982" y="742911"/>
                  </a:lnTo>
                  <a:lnTo>
                    <a:pt x="231241" y="754468"/>
                  </a:lnTo>
                  <a:lnTo>
                    <a:pt x="242874" y="771626"/>
                  </a:lnTo>
                  <a:lnTo>
                    <a:pt x="247205" y="792721"/>
                  </a:lnTo>
                  <a:lnTo>
                    <a:pt x="247205" y="672261"/>
                  </a:lnTo>
                  <a:lnTo>
                    <a:pt x="237121" y="668655"/>
                  </a:lnTo>
                  <a:lnTo>
                    <a:pt x="192887" y="663562"/>
                  </a:lnTo>
                  <a:lnTo>
                    <a:pt x="148666" y="668655"/>
                  </a:lnTo>
                  <a:lnTo>
                    <a:pt x="108064" y="683158"/>
                  </a:lnTo>
                  <a:lnTo>
                    <a:pt x="72250" y="705929"/>
                  </a:lnTo>
                  <a:lnTo>
                    <a:pt x="42379" y="735812"/>
                  </a:lnTo>
                  <a:lnTo>
                    <a:pt x="19608" y="771626"/>
                  </a:lnTo>
                  <a:lnTo>
                    <a:pt x="5092" y="812228"/>
                  </a:lnTo>
                  <a:lnTo>
                    <a:pt x="0" y="856449"/>
                  </a:lnTo>
                  <a:lnTo>
                    <a:pt x="5092" y="900684"/>
                  </a:lnTo>
                  <a:lnTo>
                    <a:pt x="19608" y="941285"/>
                  </a:lnTo>
                  <a:lnTo>
                    <a:pt x="42379" y="977099"/>
                  </a:lnTo>
                  <a:lnTo>
                    <a:pt x="72250" y="1006970"/>
                  </a:lnTo>
                  <a:lnTo>
                    <a:pt x="108064" y="1029741"/>
                  </a:lnTo>
                  <a:lnTo>
                    <a:pt x="148666" y="1044244"/>
                  </a:lnTo>
                  <a:lnTo>
                    <a:pt x="192887" y="1049350"/>
                  </a:lnTo>
                  <a:lnTo>
                    <a:pt x="237121" y="1044244"/>
                  </a:lnTo>
                  <a:lnTo>
                    <a:pt x="277723" y="1029741"/>
                  </a:lnTo>
                  <a:lnTo>
                    <a:pt x="313537" y="1006970"/>
                  </a:lnTo>
                  <a:lnTo>
                    <a:pt x="343408" y="977099"/>
                  </a:lnTo>
                  <a:lnTo>
                    <a:pt x="357022" y="955675"/>
                  </a:lnTo>
                  <a:lnTo>
                    <a:pt x="366179" y="941285"/>
                  </a:lnTo>
                  <a:lnTo>
                    <a:pt x="380695" y="900684"/>
                  </a:lnTo>
                  <a:lnTo>
                    <a:pt x="385343" y="860310"/>
                  </a:lnTo>
                  <a:lnTo>
                    <a:pt x="385787" y="856449"/>
                  </a:lnTo>
                  <a:close/>
                </a:path>
                <a:path w="1049655" h="1049654">
                  <a:moveTo>
                    <a:pt x="756145" y="239191"/>
                  </a:moveTo>
                  <a:lnTo>
                    <a:pt x="751281" y="190982"/>
                  </a:lnTo>
                  <a:lnTo>
                    <a:pt x="737349" y="146088"/>
                  </a:lnTo>
                  <a:lnTo>
                    <a:pt x="715289" y="105460"/>
                  </a:lnTo>
                  <a:lnTo>
                    <a:pt x="704672" y="92595"/>
                  </a:lnTo>
                  <a:lnTo>
                    <a:pt x="686079" y="70065"/>
                  </a:lnTo>
                  <a:lnTo>
                    <a:pt x="650684" y="40855"/>
                  </a:lnTo>
                  <a:lnTo>
                    <a:pt x="650430" y="40728"/>
                  </a:lnTo>
                  <a:lnTo>
                    <a:pt x="650430" y="310172"/>
                  </a:lnTo>
                  <a:lnTo>
                    <a:pt x="650430" y="361721"/>
                  </a:lnTo>
                  <a:lnTo>
                    <a:pt x="382397" y="361721"/>
                  </a:lnTo>
                  <a:lnTo>
                    <a:pt x="382397" y="310172"/>
                  </a:lnTo>
                  <a:lnTo>
                    <a:pt x="411060" y="273291"/>
                  </a:lnTo>
                  <a:lnTo>
                    <a:pt x="461086" y="251536"/>
                  </a:lnTo>
                  <a:lnTo>
                    <a:pt x="502450" y="243878"/>
                  </a:lnTo>
                  <a:lnTo>
                    <a:pt x="516483" y="243205"/>
                  </a:lnTo>
                  <a:lnTo>
                    <a:pt x="530504" y="243751"/>
                  </a:lnTo>
                  <a:lnTo>
                    <a:pt x="571741" y="251536"/>
                  </a:lnTo>
                  <a:lnTo>
                    <a:pt x="622046" y="272973"/>
                  </a:lnTo>
                  <a:lnTo>
                    <a:pt x="649427" y="302475"/>
                  </a:lnTo>
                  <a:lnTo>
                    <a:pt x="650430" y="310172"/>
                  </a:lnTo>
                  <a:lnTo>
                    <a:pt x="650430" y="40728"/>
                  </a:lnTo>
                  <a:lnTo>
                    <a:pt x="610057" y="18796"/>
                  </a:lnTo>
                  <a:lnTo>
                    <a:pt x="583615" y="10591"/>
                  </a:lnTo>
                  <a:lnTo>
                    <a:pt x="583615" y="159727"/>
                  </a:lnTo>
                  <a:lnTo>
                    <a:pt x="578345" y="185851"/>
                  </a:lnTo>
                  <a:lnTo>
                    <a:pt x="563956" y="207187"/>
                  </a:lnTo>
                  <a:lnTo>
                    <a:pt x="542620" y="221576"/>
                  </a:lnTo>
                  <a:lnTo>
                    <a:pt x="516483" y="226847"/>
                  </a:lnTo>
                  <a:lnTo>
                    <a:pt x="490359" y="221576"/>
                  </a:lnTo>
                  <a:lnTo>
                    <a:pt x="469023" y="207187"/>
                  </a:lnTo>
                  <a:lnTo>
                    <a:pt x="454634" y="185851"/>
                  </a:lnTo>
                  <a:lnTo>
                    <a:pt x="449364" y="159727"/>
                  </a:lnTo>
                  <a:lnTo>
                    <a:pt x="454698" y="133591"/>
                  </a:lnTo>
                  <a:lnTo>
                    <a:pt x="469074" y="112306"/>
                  </a:lnTo>
                  <a:lnTo>
                    <a:pt x="490385" y="97904"/>
                  </a:lnTo>
                  <a:lnTo>
                    <a:pt x="516483" y="92595"/>
                  </a:lnTo>
                  <a:lnTo>
                    <a:pt x="542620" y="97866"/>
                  </a:lnTo>
                  <a:lnTo>
                    <a:pt x="563956" y="112255"/>
                  </a:lnTo>
                  <a:lnTo>
                    <a:pt x="578345" y="133616"/>
                  </a:lnTo>
                  <a:lnTo>
                    <a:pt x="583615" y="159727"/>
                  </a:lnTo>
                  <a:lnTo>
                    <a:pt x="583615" y="10591"/>
                  </a:lnTo>
                  <a:lnTo>
                    <a:pt x="565162" y="4864"/>
                  </a:lnTo>
                  <a:lnTo>
                    <a:pt x="516953" y="0"/>
                  </a:lnTo>
                  <a:lnTo>
                    <a:pt x="468744" y="4864"/>
                  </a:lnTo>
                  <a:lnTo>
                    <a:pt x="423849" y="18796"/>
                  </a:lnTo>
                  <a:lnTo>
                    <a:pt x="383222" y="40855"/>
                  </a:lnTo>
                  <a:lnTo>
                    <a:pt x="347827" y="70065"/>
                  </a:lnTo>
                  <a:lnTo>
                    <a:pt x="318617" y="105460"/>
                  </a:lnTo>
                  <a:lnTo>
                    <a:pt x="296557" y="146088"/>
                  </a:lnTo>
                  <a:lnTo>
                    <a:pt x="282625" y="190982"/>
                  </a:lnTo>
                  <a:lnTo>
                    <a:pt x="277761" y="239191"/>
                  </a:lnTo>
                  <a:lnTo>
                    <a:pt x="282625" y="287401"/>
                  </a:lnTo>
                  <a:lnTo>
                    <a:pt x="296557" y="332295"/>
                  </a:lnTo>
                  <a:lnTo>
                    <a:pt x="318617" y="372922"/>
                  </a:lnTo>
                  <a:lnTo>
                    <a:pt x="347827" y="408330"/>
                  </a:lnTo>
                  <a:lnTo>
                    <a:pt x="383222" y="437527"/>
                  </a:lnTo>
                  <a:lnTo>
                    <a:pt x="423849" y="459587"/>
                  </a:lnTo>
                  <a:lnTo>
                    <a:pt x="468744" y="473519"/>
                  </a:lnTo>
                  <a:lnTo>
                    <a:pt x="516953" y="478383"/>
                  </a:lnTo>
                  <a:lnTo>
                    <a:pt x="565162" y="473519"/>
                  </a:lnTo>
                  <a:lnTo>
                    <a:pt x="610057" y="459587"/>
                  </a:lnTo>
                  <a:lnTo>
                    <a:pt x="650684" y="437527"/>
                  </a:lnTo>
                  <a:lnTo>
                    <a:pt x="686079" y="408330"/>
                  </a:lnTo>
                  <a:lnTo>
                    <a:pt x="715289" y="372922"/>
                  </a:lnTo>
                  <a:lnTo>
                    <a:pt x="737349" y="332295"/>
                  </a:lnTo>
                  <a:lnTo>
                    <a:pt x="751281" y="287401"/>
                  </a:lnTo>
                  <a:lnTo>
                    <a:pt x="755738" y="243205"/>
                  </a:lnTo>
                  <a:lnTo>
                    <a:pt x="756145" y="239191"/>
                  </a:lnTo>
                  <a:close/>
                </a:path>
                <a:path w="1049655" h="1049654">
                  <a:moveTo>
                    <a:pt x="1049337" y="856449"/>
                  </a:moveTo>
                  <a:lnTo>
                    <a:pt x="1044244" y="812228"/>
                  </a:lnTo>
                  <a:lnTo>
                    <a:pt x="1029728" y="771626"/>
                  </a:lnTo>
                  <a:lnTo>
                    <a:pt x="1008811" y="738708"/>
                  </a:lnTo>
                  <a:lnTo>
                    <a:pt x="977087" y="705929"/>
                  </a:lnTo>
                  <a:lnTo>
                    <a:pt x="964768" y="698106"/>
                  </a:lnTo>
                  <a:lnTo>
                    <a:pt x="964768" y="914476"/>
                  </a:lnTo>
                  <a:lnTo>
                    <a:pt x="964463" y="955675"/>
                  </a:lnTo>
                  <a:lnTo>
                    <a:pt x="748423" y="955675"/>
                  </a:lnTo>
                  <a:lnTo>
                    <a:pt x="748423" y="914476"/>
                  </a:lnTo>
                  <a:lnTo>
                    <a:pt x="784529" y="877760"/>
                  </a:lnTo>
                  <a:lnTo>
                    <a:pt x="822960" y="864298"/>
                  </a:lnTo>
                  <a:lnTo>
                    <a:pt x="856602" y="860310"/>
                  </a:lnTo>
                  <a:lnTo>
                    <a:pt x="867918" y="860793"/>
                  </a:lnTo>
                  <a:lnTo>
                    <a:pt x="915314" y="871524"/>
                  </a:lnTo>
                  <a:lnTo>
                    <a:pt x="953973" y="892873"/>
                  </a:lnTo>
                  <a:lnTo>
                    <a:pt x="964768" y="914476"/>
                  </a:lnTo>
                  <a:lnTo>
                    <a:pt x="964768" y="698106"/>
                  </a:lnTo>
                  <a:lnTo>
                    <a:pt x="941273" y="683158"/>
                  </a:lnTo>
                  <a:lnTo>
                    <a:pt x="910767" y="672261"/>
                  </a:lnTo>
                  <a:lnTo>
                    <a:pt x="910767" y="792721"/>
                  </a:lnTo>
                  <a:lnTo>
                    <a:pt x="906564" y="813816"/>
                  </a:lnTo>
                  <a:lnTo>
                    <a:pt x="895007" y="831062"/>
                  </a:lnTo>
                  <a:lnTo>
                    <a:pt x="877824" y="842721"/>
                  </a:lnTo>
                  <a:lnTo>
                    <a:pt x="856754" y="847039"/>
                  </a:lnTo>
                  <a:lnTo>
                    <a:pt x="835660" y="842848"/>
                  </a:lnTo>
                  <a:lnTo>
                    <a:pt x="818413" y="831278"/>
                  </a:lnTo>
                  <a:lnTo>
                    <a:pt x="806754" y="814095"/>
                  </a:lnTo>
                  <a:lnTo>
                    <a:pt x="802436" y="793026"/>
                  </a:lnTo>
                  <a:lnTo>
                    <a:pt x="802436" y="792721"/>
                  </a:lnTo>
                  <a:lnTo>
                    <a:pt x="806716" y="771728"/>
                  </a:lnTo>
                  <a:lnTo>
                    <a:pt x="818299" y="754570"/>
                  </a:lnTo>
                  <a:lnTo>
                    <a:pt x="835444" y="743000"/>
                  </a:lnTo>
                  <a:lnTo>
                    <a:pt x="856449" y="738708"/>
                  </a:lnTo>
                  <a:lnTo>
                    <a:pt x="877544" y="742911"/>
                  </a:lnTo>
                  <a:lnTo>
                    <a:pt x="894791" y="754468"/>
                  </a:lnTo>
                  <a:lnTo>
                    <a:pt x="906424" y="771626"/>
                  </a:lnTo>
                  <a:lnTo>
                    <a:pt x="910767" y="792721"/>
                  </a:lnTo>
                  <a:lnTo>
                    <a:pt x="910767" y="672261"/>
                  </a:lnTo>
                  <a:lnTo>
                    <a:pt x="900671" y="668655"/>
                  </a:lnTo>
                  <a:lnTo>
                    <a:pt x="856449" y="663562"/>
                  </a:lnTo>
                  <a:lnTo>
                    <a:pt x="812215" y="668655"/>
                  </a:lnTo>
                  <a:lnTo>
                    <a:pt x="771613" y="683158"/>
                  </a:lnTo>
                  <a:lnTo>
                    <a:pt x="735799" y="705929"/>
                  </a:lnTo>
                  <a:lnTo>
                    <a:pt x="705929" y="735812"/>
                  </a:lnTo>
                  <a:lnTo>
                    <a:pt x="683158" y="771626"/>
                  </a:lnTo>
                  <a:lnTo>
                    <a:pt x="668642" y="812228"/>
                  </a:lnTo>
                  <a:lnTo>
                    <a:pt x="663549" y="856449"/>
                  </a:lnTo>
                  <a:lnTo>
                    <a:pt x="668642" y="900684"/>
                  </a:lnTo>
                  <a:lnTo>
                    <a:pt x="683158" y="941285"/>
                  </a:lnTo>
                  <a:lnTo>
                    <a:pt x="705929" y="977099"/>
                  </a:lnTo>
                  <a:lnTo>
                    <a:pt x="735799" y="1006970"/>
                  </a:lnTo>
                  <a:lnTo>
                    <a:pt x="771613" y="1029741"/>
                  </a:lnTo>
                  <a:lnTo>
                    <a:pt x="812215" y="1044244"/>
                  </a:lnTo>
                  <a:lnTo>
                    <a:pt x="856449" y="1049350"/>
                  </a:lnTo>
                  <a:lnTo>
                    <a:pt x="900671" y="1044244"/>
                  </a:lnTo>
                  <a:lnTo>
                    <a:pt x="941273" y="1029741"/>
                  </a:lnTo>
                  <a:lnTo>
                    <a:pt x="977087" y="1006970"/>
                  </a:lnTo>
                  <a:lnTo>
                    <a:pt x="1006957" y="977099"/>
                  </a:lnTo>
                  <a:lnTo>
                    <a:pt x="1029728" y="941285"/>
                  </a:lnTo>
                  <a:lnTo>
                    <a:pt x="1044244" y="900684"/>
                  </a:lnTo>
                  <a:lnTo>
                    <a:pt x="1048893" y="860310"/>
                  </a:lnTo>
                  <a:lnTo>
                    <a:pt x="1049337" y="8564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88701" y="3992802"/>
            <a:ext cx="4243705" cy="178562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1420"/>
              </a:spcBef>
            </a:pPr>
            <a:r>
              <a:rPr sz="2600" b="1" spc="-120" dirty="0">
                <a:latin typeface="Tahoma"/>
                <a:cs typeface="Tahoma"/>
              </a:rPr>
              <a:t>PARTNER</a:t>
            </a:r>
            <a:r>
              <a:rPr sz="2600" b="1" spc="-85" dirty="0">
                <a:latin typeface="Tahoma"/>
                <a:cs typeface="Tahoma"/>
              </a:rPr>
              <a:t> </a:t>
            </a:r>
            <a:r>
              <a:rPr sz="2600" b="1" spc="-10" dirty="0">
                <a:latin typeface="Tahoma"/>
                <a:cs typeface="Tahoma"/>
              </a:rPr>
              <a:t>NETWORK</a:t>
            </a:r>
            <a:endParaRPr sz="26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1135"/>
              </a:spcBef>
            </a:pPr>
            <a:r>
              <a:rPr sz="2300" dirty="0">
                <a:latin typeface="Calibri"/>
                <a:cs typeface="Calibri"/>
              </a:rPr>
              <a:t>Network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100+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sourcing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partners, </a:t>
            </a:r>
            <a:r>
              <a:rPr sz="2300" spc="-20" dirty="0">
                <a:latin typeface="Calibri"/>
                <a:cs typeface="Calibri"/>
              </a:rPr>
              <a:t>Training</a:t>
            </a:r>
            <a:r>
              <a:rPr sz="2300" spc="-9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institutes,</a:t>
            </a:r>
            <a:r>
              <a:rPr sz="2300" spc="-9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Assessment </a:t>
            </a:r>
            <a:r>
              <a:rPr sz="2300" dirty="0">
                <a:latin typeface="Calibri"/>
                <a:cs typeface="Calibri"/>
              </a:rPr>
              <a:t>platforms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etc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for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IT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92978" y="8141188"/>
            <a:ext cx="4068445" cy="1665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0190" marR="254000" algn="ctr">
              <a:lnSpc>
                <a:spcPct val="100000"/>
              </a:lnSpc>
              <a:spcBef>
                <a:spcPts val="135"/>
              </a:spcBef>
            </a:pPr>
            <a:r>
              <a:rPr sz="2600" b="1" spc="-45" dirty="0">
                <a:latin typeface="Tahoma"/>
                <a:cs typeface="Tahoma"/>
              </a:rPr>
              <a:t>BENCH</a:t>
            </a:r>
            <a:r>
              <a:rPr sz="2600" b="1" spc="-114" dirty="0">
                <a:latin typeface="Tahoma"/>
                <a:cs typeface="Tahoma"/>
              </a:rPr>
              <a:t> </a:t>
            </a:r>
            <a:r>
              <a:rPr sz="2600" b="1" spc="-105" dirty="0">
                <a:latin typeface="Tahoma"/>
                <a:cs typeface="Tahoma"/>
              </a:rPr>
              <a:t>DEPLOYMENT/ </a:t>
            </a:r>
            <a:r>
              <a:rPr sz="2600" b="1" spc="-150" dirty="0">
                <a:latin typeface="Tahoma"/>
                <a:cs typeface="Tahoma"/>
              </a:rPr>
              <a:t>VIRTUAL</a:t>
            </a:r>
            <a:r>
              <a:rPr sz="2600" b="1" spc="-85" dirty="0">
                <a:latin typeface="Tahoma"/>
                <a:cs typeface="Tahoma"/>
              </a:rPr>
              <a:t> </a:t>
            </a:r>
            <a:r>
              <a:rPr sz="2600" b="1" spc="-20" dirty="0">
                <a:latin typeface="Tahoma"/>
                <a:cs typeface="Tahoma"/>
              </a:rPr>
              <a:t>POOL</a:t>
            </a:r>
            <a:endParaRPr sz="2600">
              <a:latin typeface="Tahoma"/>
              <a:cs typeface="Tahoma"/>
            </a:endParaRPr>
          </a:p>
          <a:p>
            <a:pPr marL="12065" marR="5080" algn="ctr">
              <a:lnSpc>
                <a:spcPct val="101099"/>
              </a:lnSpc>
              <a:spcBef>
                <a:spcPts val="1055"/>
              </a:spcBef>
            </a:pPr>
            <a:r>
              <a:rPr sz="2300" dirty="0">
                <a:latin typeface="Calibri"/>
                <a:cs typeface="Calibri"/>
              </a:rPr>
              <a:t>Readily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available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resources</a:t>
            </a:r>
            <a:r>
              <a:rPr sz="2300" spc="-7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on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our </a:t>
            </a:r>
            <a:r>
              <a:rPr sz="2300" dirty="0">
                <a:latin typeface="Calibri"/>
                <a:cs typeface="Calibri"/>
              </a:rPr>
              <a:t>bench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and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also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with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our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partners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57730" y="7968388"/>
            <a:ext cx="4472940" cy="178562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1420"/>
              </a:spcBef>
            </a:pPr>
            <a:r>
              <a:rPr sz="2600" b="1" spc="-65" dirty="0">
                <a:latin typeface="Tahoma"/>
                <a:cs typeface="Tahoma"/>
              </a:rPr>
              <a:t>CONTINUOUS</a:t>
            </a:r>
            <a:r>
              <a:rPr sz="2600" b="1" spc="-114" dirty="0">
                <a:latin typeface="Tahoma"/>
                <a:cs typeface="Tahoma"/>
              </a:rPr>
              <a:t> </a:t>
            </a:r>
            <a:r>
              <a:rPr sz="2600" b="1" spc="-10" dirty="0">
                <a:latin typeface="Tahoma"/>
                <a:cs typeface="Tahoma"/>
              </a:rPr>
              <a:t>MARKETING</a:t>
            </a:r>
            <a:endParaRPr sz="26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1135"/>
              </a:spcBef>
            </a:pPr>
            <a:r>
              <a:rPr sz="2300" dirty="0">
                <a:latin typeface="Calibri"/>
                <a:cs typeface="Calibri"/>
              </a:rPr>
              <a:t>60k+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candidates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added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monthly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from </a:t>
            </a:r>
            <a:r>
              <a:rPr sz="2300" spc="-10" dirty="0">
                <a:latin typeface="Calibri"/>
                <a:cs typeface="Calibri"/>
              </a:rPr>
              <a:t>Marketing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campaigns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run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for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Priority requirements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171580" y="7960849"/>
            <a:ext cx="4404360" cy="144145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20"/>
              </a:spcBef>
            </a:pPr>
            <a:r>
              <a:rPr sz="2600" b="1" spc="-85" dirty="0">
                <a:latin typeface="Tahoma"/>
                <a:cs typeface="Tahoma"/>
              </a:rPr>
              <a:t>COLLEGE</a:t>
            </a:r>
            <a:r>
              <a:rPr sz="2600" b="1" spc="-130" dirty="0">
                <a:latin typeface="Tahoma"/>
                <a:cs typeface="Tahoma"/>
              </a:rPr>
              <a:t> </a:t>
            </a:r>
            <a:r>
              <a:rPr sz="2600" b="1" spc="-10" dirty="0">
                <a:latin typeface="Tahoma"/>
                <a:cs typeface="Tahoma"/>
              </a:rPr>
              <a:t>NETWORK</a:t>
            </a:r>
            <a:endParaRPr sz="2600">
              <a:latin typeface="Tahoma"/>
              <a:cs typeface="Tahoma"/>
            </a:endParaRPr>
          </a:p>
          <a:p>
            <a:pPr marL="12700" marR="5080" algn="ctr">
              <a:lnSpc>
                <a:spcPct val="101800"/>
              </a:lnSpc>
              <a:spcBef>
                <a:spcPts val="1085"/>
              </a:spcBef>
            </a:pPr>
            <a:r>
              <a:rPr sz="2300" dirty="0">
                <a:latin typeface="Calibri"/>
                <a:cs typeface="Calibri"/>
              </a:rPr>
              <a:t>Network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with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colleges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major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cities </a:t>
            </a:r>
            <a:r>
              <a:rPr sz="2300" dirty="0">
                <a:latin typeface="Calibri"/>
                <a:cs typeface="Calibri"/>
              </a:rPr>
              <a:t>to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help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with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their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placement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needs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4481" y="8121084"/>
            <a:ext cx="4530725" cy="16910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4365" marR="637540" algn="ctr">
              <a:lnSpc>
                <a:spcPct val="100000"/>
              </a:lnSpc>
              <a:spcBef>
                <a:spcPts val="135"/>
              </a:spcBef>
            </a:pPr>
            <a:r>
              <a:rPr sz="2600" b="1" spc="-20" dirty="0">
                <a:latin typeface="Tahoma"/>
                <a:cs typeface="Tahoma"/>
              </a:rPr>
              <a:t>AI-</a:t>
            </a:r>
            <a:r>
              <a:rPr sz="2600" b="1" spc="-80" dirty="0">
                <a:latin typeface="Tahoma"/>
                <a:cs typeface="Tahoma"/>
              </a:rPr>
              <a:t>BASED</a:t>
            </a:r>
            <a:r>
              <a:rPr sz="2600" b="1" spc="-75" dirty="0">
                <a:latin typeface="Tahoma"/>
                <a:cs typeface="Tahoma"/>
              </a:rPr>
              <a:t> </a:t>
            </a:r>
            <a:r>
              <a:rPr sz="2600" b="1" spc="-160" dirty="0">
                <a:latin typeface="Tahoma"/>
                <a:cs typeface="Tahoma"/>
              </a:rPr>
              <a:t>INTERNAL </a:t>
            </a:r>
            <a:r>
              <a:rPr sz="2600" b="1" spc="-30" dirty="0">
                <a:latin typeface="Tahoma"/>
                <a:cs typeface="Tahoma"/>
              </a:rPr>
              <a:t>DATABASE</a:t>
            </a:r>
            <a:r>
              <a:rPr sz="2600" b="1" spc="-150" dirty="0">
                <a:latin typeface="Tahoma"/>
                <a:cs typeface="Tahoma"/>
              </a:rPr>
              <a:t> </a:t>
            </a:r>
            <a:r>
              <a:rPr sz="2600" b="1" spc="-10" dirty="0">
                <a:latin typeface="Tahoma"/>
                <a:cs typeface="Tahoma"/>
              </a:rPr>
              <a:t>SEARCH</a:t>
            </a:r>
            <a:endParaRPr sz="2600">
              <a:latin typeface="Tahoma"/>
              <a:cs typeface="Tahoma"/>
            </a:endParaRPr>
          </a:p>
          <a:p>
            <a:pPr marL="12065" marR="5080" algn="ctr">
              <a:lnSpc>
                <a:spcPct val="101800"/>
              </a:lnSpc>
              <a:spcBef>
                <a:spcPts val="1215"/>
              </a:spcBef>
            </a:pPr>
            <a:r>
              <a:rPr sz="2300" b="1" dirty="0">
                <a:latin typeface="Calibri"/>
                <a:cs typeface="Calibri"/>
              </a:rPr>
              <a:t>16</a:t>
            </a:r>
            <a:r>
              <a:rPr sz="2300" b="1" spc="-3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Lakh</a:t>
            </a:r>
            <a:r>
              <a:rPr sz="2300" b="1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Profiles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on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Internal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Database, </a:t>
            </a:r>
            <a:r>
              <a:rPr sz="2300" dirty="0">
                <a:latin typeface="Calibri"/>
                <a:cs typeface="Calibri"/>
              </a:rPr>
              <a:t>filtered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via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Auto-Screening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95331" y="6596657"/>
              <a:ext cx="1457547" cy="14575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23349" y="6639379"/>
              <a:ext cx="1394721" cy="13947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91054" y="6611735"/>
              <a:ext cx="1394721" cy="13922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686403" y="6661996"/>
              <a:ext cx="1364565" cy="13645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0"/>
              <a:ext cx="20104098" cy="17356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11134993"/>
              <a:ext cx="20104098" cy="1735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10014"/>
            <a:ext cx="20099020" cy="11099165"/>
            <a:chOff x="0" y="210014"/>
            <a:chExt cx="20099020" cy="11099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100884"/>
              <a:ext cx="20069282" cy="42076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10014"/>
              <a:ext cx="20099020" cy="10888980"/>
            </a:xfrm>
            <a:custGeom>
              <a:avLst/>
              <a:gdLst/>
              <a:ahLst/>
              <a:cxnLst/>
              <a:rect l="l" t="t" r="r" b="b"/>
              <a:pathLst>
                <a:path w="20099020" h="10888980">
                  <a:moveTo>
                    <a:pt x="20098864" y="0"/>
                  </a:moveTo>
                  <a:lnTo>
                    <a:pt x="0" y="0"/>
                  </a:lnTo>
                  <a:lnTo>
                    <a:pt x="0" y="10888525"/>
                  </a:lnTo>
                  <a:lnTo>
                    <a:pt x="20098864" y="10888525"/>
                  </a:lnTo>
                  <a:lnTo>
                    <a:pt x="20098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1092"/>
              <a:ext cx="20094047" cy="1109243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20585" y="1490081"/>
            <a:ext cx="892365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25" dirty="0"/>
              <a:t>OUR</a:t>
            </a:r>
            <a:r>
              <a:rPr spc="-434" dirty="0"/>
              <a:t> </a:t>
            </a:r>
            <a:r>
              <a:rPr spc="180" dirty="0"/>
              <a:t>RECRUITMENT</a:t>
            </a:r>
            <a:r>
              <a:rPr spc="-430" dirty="0"/>
              <a:t> </a:t>
            </a:r>
            <a:r>
              <a:rPr spc="315" dirty="0"/>
              <a:t>PROCESS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975048" y="3065875"/>
            <a:ext cx="18091785" cy="6526530"/>
            <a:chOff x="975048" y="3065875"/>
            <a:chExt cx="18091785" cy="652653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75652" y="3065875"/>
              <a:ext cx="3490574" cy="48852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5048" y="3065875"/>
              <a:ext cx="3490574" cy="48852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23943" y="3065875"/>
              <a:ext cx="3490574" cy="25280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23943" y="5714590"/>
              <a:ext cx="3490574" cy="22365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75350" y="3065875"/>
              <a:ext cx="3490574" cy="4885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924244" y="3065875"/>
              <a:ext cx="3490574" cy="253814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14191" y="5714590"/>
              <a:ext cx="3500626" cy="22365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5048" y="8061743"/>
              <a:ext cx="4623943" cy="15304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45731" y="8079335"/>
              <a:ext cx="7820494" cy="151283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61716" y="3336308"/>
            <a:ext cx="3090545" cy="12319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2600" dirty="0">
                <a:latin typeface="Tahoma"/>
                <a:cs typeface="Tahoma"/>
              </a:rPr>
              <a:t>Discuss</a:t>
            </a:r>
            <a:r>
              <a:rPr sz="2600" spc="30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your </a:t>
            </a:r>
            <a:r>
              <a:rPr sz="2600" dirty="0">
                <a:latin typeface="Tahoma"/>
                <a:cs typeface="Tahoma"/>
              </a:rPr>
              <a:t>recruiting</a:t>
            </a:r>
            <a:r>
              <a:rPr sz="2600" spc="15" dirty="0">
                <a:latin typeface="Tahoma"/>
                <a:cs typeface="Tahoma"/>
              </a:rPr>
              <a:t> </a:t>
            </a:r>
            <a:r>
              <a:rPr sz="2600" spc="60" dirty="0">
                <a:latin typeface="Tahoma"/>
                <a:cs typeface="Tahoma"/>
              </a:rPr>
              <a:t>needs</a:t>
            </a:r>
            <a:r>
              <a:rPr sz="2600" spc="25" dirty="0">
                <a:latin typeface="Tahoma"/>
                <a:cs typeface="Tahoma"/>
              </a:rPr>
              <a:t> </a:t>
            </a:r>
            <a:r>
              <a:rPr sz="2600" spc="35" dirty="0">
                <a:latin typeface="Tahoma"/>
                <a:cs typeface="Tahoma"/>
              </a:rPr>
              <a:t>and </a:t>
            </a:r>
            <a:r>
              <a:rPr sz="2600" dirty="0">
                <a:latin typeface="Tahoma"/>
                <a:cs typeface="Tahoma"/>
              </a:rPr>
              <a:t>set</a:t>
            </a:r>
            <a:r>
              <a:rPr sz="2600" spc="-70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a</a:t>
            </a:r>
            <a:r>
              <a:rPr sz="2600" spc="-6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strategy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7825" y="3328769"/>
            <a:ext cx="1866264" cy="8248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2600" spc="90" dirty="0">
                <a:latin typeface="Tahoma"/>
                <a:cs typeface="Tahoma"/>
              </a:rPr>
              <a:t>Develop</a:t>
            </a:r>
            <a:r>
              <a:rPr sz="2600" spc="-60" dirty="0">
                <a:latin typeface="Tahoma"/>
                <a:cs typeface="Tahoma"/>
              </a:rPr>
              <a:t> </a:t>
            </a:r>
            <a:r>
              <a:rPr sz="2600" spc="40" dirty="0">
                <a:latin typeface="Tahoma"/>
                <a:cs typeface="Tahoma"/>
              </a:rPr>
              <a:t>job </a:t>
            </a:r>
            <a:r>
              <a:rPr sz="2600" spc="-10" dirty="0">
                <a:latin typeface="Tahoma"/>
                <a:cs typeface="Tahoma"/>
              </a:rPr>
              <a:t>descriptions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348363" y="4354268"/>
            <a:ext cx="16372840" cy="4947285"/>
            <a:chOff x="2348363" y="4354268"/>
            <a:chExt cx="16372840" cy="4947285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48363" y="5825241"/>
              <a:ext cx="348052" cy="9172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45533" y="4354268"/>
              <a:ext cx="633279" cy="9247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04039" y="5808397"/>
              <a:ext cx="740082" cy="90468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36427" y="6729734"/>
              <a:ext cx="638305" cy="9461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430941" y="4392092"/>
              <a:ext cx="649613" cy="91850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458186" y="6801822"/>
              <a:ext cx="657152" cy="94112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906321" y="5848206"/>
              <a:ext cx="606892" cy="91599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69470" y="8321397"/>
              <a:ext cx="678513" cy="95368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519329" y="8365279"/>
              <a:ext cx="1201272" cy="936097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8379694" y="3328769"/>
            <a:ext cx="3260725" cy="12344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2600" dirty="0">
                <a:latin typeface="Tahoma"/>
                <a:cs typeface="Tahoma"/>
              </a:rPr>
              <a:t>Post</a:t>
            </a:r>
            <a:r>
              <a:rPr sz="2600" spc="-20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your</a:t>
            </a:r>
            <a:r>
              <a:rPr sz="2600" spc="-15" dirty="0">
                <a:latin typeface="Tahoma"/>
                <a:cs typeface="Tahoma"/>
              </a:rPr>
              <a:t> </a:t>
            </a:r>
            <a:r>
              <a:rPr sz="2600" spc="45" dirty="0">
                <a:latin typeface="Tahoma"/>
                <a:cs typeface="Tahoma"/>
              </a:rPr>
              <a:t>positions</a:t>
            </a:r>
            <a:r>
              <a:rPr sz="2600" spc="-15" dirty="0">
                <a:latin typeface="Tahoma"/>
                <a:cs typeface="Tahoma"/>
              </a:rPr>
              <a:t> </a:t>
            </a:r>
            <a:r>
              <a:rPr sz="2600" spc="40" dirty="0">
                <a:latin typeface="Tahoma"/>
                <a:cs typeface="Tahoma"/>
              </a:rPr>
              <a:t>to </a:t>
            </a:r>
            <a:r>
              <a:rPr sz="2600" dirty="0">
                <a:latin typeface="Tahoma"/>
                <a:cs typeface="Tahoma"/>
              </a:rPr>
              <a:t>major</a:t>
            </a:r>
            <a:r>
              <a:rPr sz="2600" spc="-9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recruitment websites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24633" y="5944815"/>
            <a:ext cx="2628265" cy="1631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5"/>
              </a:spcBef>
            </a:pPr>
            <a:r>
              <a:rPr sz="2600" dirty="0">
                <a:latin typeface="Tahoma"/>
                <a:cs typeface="Tahoma"/>
              </a:rPr>
              <a:t>Perform</a:t>
            </a:r>
            <a:r>
              <a:rPr sz="2600" spc="175" dirty="0">
                <a:latin typeface="Tahoma"/>
                <a:cs typeface="Tahoma"/>
              </a:rPr>
              <a:t> </a:t>
            </a:r>
            <a:r>
              <a:rPr sz="2600" spc="-25" dirty="0">
                <a:latin typeface="Tahoma"/>
                <a:cs typeface="Tahoma"/>
              </a:rPr>
              <a:t>real-</a:t>
            </a:r>
            <a:r>
              <a:rPr sz="2600" spc="-20" dirty="0">
                <a:latin typeface="Tahoma"/>
                <a:cs typeface="Tahoma"/>
              </a:rPr>
              <a:t>time </a:t>
            </a:r>
            <a:r>
              <a:rPr sz="2600" dirty="0">
                <a:latin typeface="Tahoma"/>
                <a:cs typeface="Tahoma"/>
              </a:rPr>
              <a:t>market</a:t>
            </a:r>
            <a:r>
              <a:rPr sz="2600" spc="-75" dirty="0">
                <a:latin typeface="Tahoma"/>
                <a:cs typeface="Tahoma"/>
              </a:rPr>
              <a:t> </a:t>
            </a:r>
            <a:r>
              <a:rPr sz="2600" spc="35" dirty="0">
                <a:latin typeface="Tahoma"/>
                <a:cs typeface="Tahoma"/>
              </a:rPr>
              <a:t>and </a:t>
            </a:r>
            <a:r>
              <a:rPr sz="2600" spc="40" dirty="0">
                <a:latin typeface="Tahoma"/>
                <a:cs typeface="Tahoma"/>
              </a:rPr>
              <a:t>compensation </a:t>
            </a:r>
            <a:r>
              <a:rPr sz="2600" spc="-10" dirty="0">
                <a:latin typeface="Tahoma"/>
                <a:cs typeface="Tahoma"/>
              </a:rPr>
              <a:t>analyses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999154" y="3328769"/>
            <a:ext cx="3072765" cy="1631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5"/>
              </a:spcBef>
            </a:pPr>
            <a:r>
              <a:rPr sz="2600" dirty="0">
                <a:latin typeface="Tahoma"/>
                <a:cs typeface="Tahoma"/>
              </a:rPr>
              <a:t>Narrow</a:t>
            </a:r>
            <a:r>
              <a:rPr sz="2600" spc="145" dirty="0">
                <a:latin typeface="Tahoma"/>
                <a:cs typeface="Tahoma"/>
              </a:rPr>
              <a:t> </a:t>
            </a:r>
            <a:r>
              <a:rPr sz="2600" spc="50" dirty="0">
                <a:latin typeface="Tahoma"/>
                <a:cs typeface="Tahoma"/>
              </a:rPr>
              <a:t>down potential</a:t>
            </a:r>
            <a:r>
              <a:rPr sz="2600" spc="-85" dirty="0">
                <a:latin typeface="Tahoma"/>
                <a:cs typeface="Tahoma"/>
              </a:rPr>
              <a:t> </a:t>
            </a:r>
            <a:r>
              <a:rPr sz="2600" spc="35" dirty="0">
                <a:latin typeface="Tahoma"/>
                <a:cs typeface="Tahoma"/>
              </a:rPr>
              <a:t>candidates </a:t>
            </a:r>
            <a:r>
              <a:rPr sz="2600" dirty="0">
                <a:latin typeface="Tahoma"/>
                <a:cs typeface="Tahoma"/>
              </a:rPr>
              <a:t>with</a:t>
            </a:r>
            <a:r>
              <a:rPr sz="2600" spc="-80" dirty="0">
                <a:latin typeface="Tahoma"/>
                <a:cs typeface="Tahoma"/>
              </a:rPr>
              <a:t> </a:t>
            </a:r>
            <a:r>
              <a:rPr sz="2600" spc="-25" dirty="0">
                <a:latin typeface="Tahoma"/>
                <a:cs typeface="Tahoma"/>
              </a:rPr>
              <a:t>in-</a:t>
            </a:r>
            <a:r>
              <a:rPr sz="2600" spc="75" dirty="0">
                <a:latin typeface="Tahoma"/>
                <a:cs typeface="Tahoma"/>
              </a:rPr>
              <a:t>depth </a:t>
            </a:r>
            <a:r>
              <a:rPr sz="2600" spc="-10" dirty="0">
                <a:latin typeface="Tahoma"/>
                <a:cs typeface="Tahoma"/>
              </a:rPr>
              <a:t>screening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999154" y="5957380"/>
            <a:ext cx="2500630" cy="12344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2600" spc="50" dirty="0">
                <a:latin typeface="Tahoma"/>
                <a:cs typeface="Tahoma"/>
              </a:rPr>
              <a:t>Quickly</a:t>
            </a:r>
            <a:r>
              <a:rPr sz="2600" spc="65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deliver</a:t>
            </a:r>
            <a:r>
              <a:rPr sz="2600" spc="70" dirty="0">
                <a:latin typeface="Tahoma"/>
                <a:cs typeface="Tahoma"/>
              </a:rPr>
              <a:t> </a:t>
            </a:r>
            <a:r>
              <a:rPr sz="2600" spc="-50" dirty="0">
                <a:latin typeface="Tahoma"/>
                <a:cs typeface="Tahoma"/>
              </a:rPr>
              <a:t>a </a:t>
            </a:r>
            <a:r>
              <a:rPr sz="2600" spc="50" dirty="0">
                <a:latin typeface="Tahoma"/>
                <a:cs typeface="Tahoma"/>
              </a:rPr>
              <a:t>qualified</a:t>
            </a:r>
            <a:r>
              <a:rPr sz="2600" spc="-7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talent </a:t>
            </a:r>
            <a:r>
              <a:rPr sz="2600" spc="95" dirty="0">
                <a:latin typeface="Tahoma"/>
                <a:cs typeface="Tahoma"/>
              </a:rPr>
              <a:t>pool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726548" y="3328769"/>
            <a:ext cx="3201670" cy="16313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2600" spc="90" dirty="0">
                <a:latin typeface="Tahoma"/>
                <a:cs typeface="Tahoma"/>
              </a:rPr>
              <a:t>Conduct</a:t>
            </a:r>
            <a:r>
              <a:rPr sz="2600" spc="-105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skills</a:t>
            </a:r>
            <a:r>
              <a:rPr sz="2600" spc="-10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testing </a:t>
            </a:r>
            <a:r>
              <a:rPr sz="2600" spc="30" dirty="0">
                <a:latin typeface="Tahoma"/>
                <a:cs typeface="Tahoma"/>
              </a:rPr>
              <a:t>and</a:t>
            </a:r>
            <a:endParaRPr sz="2600">
              <a:latin typeface="Tahoma"/>
              <a:cs typeface="Tahoma"/>
            </a:endParaRPr>
          </a:p>
          <a:p>
            <a:pPr marL="12700" marR="690880">
              <a:lnSpc>
                <a:spcPct val="100000"/>
              </a:lnSpc>
              <a:spcBef>
                <a:spcPts val="114"/>
              </a:spcBef>
            </a:pPr>
            <a:r>
              <a:rPr sz="2600" dirty="0">
                <a:latin typeface="Tahoma"/>
                <a:cs typeface="Tahoma"/>
              </a:rPr>
              <a:t>pre-</a:t>
            </a:r>
            <a:r>
              <a:rPr sz="2600" spc="45" dirty="0">
                <a:latin typeface="Tahoma"/>
                <a:cs typeface="Tahoma"/>
              </a:rPr>
              <a:t>employment </a:t>
            </a:r>
            <a:r>
              <a:rPr sz="2600" spc="-10" dirty="0">
                <a:latin typeface="Tahoma"/>
                <a:cs typeface="Tahoma"/>
              </a:rPr>
              <a:t>assessments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51330" y="8357306"/>
            <a:ext cx="2935605" cy="827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10"/>
              </a:spcBef>
            </a:pPr>
            <a:r>
              <a:rPr sz="2600" spc="70" dirty="0">
                <a:latin typeface="Tahoma"/>
                <a:cs typeface="Tahoma"/>
              </a:rPr>
              <a:t>Coordinate</a:t>
            </a:r>
            <a:r>
              <a:rPr sz="2600" spc="-55" dirty="0">
                <a:latin typeface="Tahoma"/>
                <a:cs typeface="Tahoma"/>
              </a:rPr>
              <a:t> </a:t>
            </a:r>
            <a:r>
              <a:rPr sz="2600" spc="35" dirty="0">
                <a:latin typeface="Tahoma"/>
                <a:cs typeface="Tahoma"/>
              </a:rPr>
              <a:t>and </a:t>
            </a:r>
            <a:r>
              <a:rPr sz="2600" spc="50" dirty="0">
                <a:latin typeface="Tahoma"/>
                <a:cs typeface="Tahoma"/>
              </a:rPr>
              <a:t>schedule</a:t>
            </a:r>
            <a:r>
              <a:rPr sz="2600" spc="-8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interviews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744746" y="8084361"/>
            <a:ext cx="5342890" cy="1520825"/>
            <a:chOff x="5744746" y="8084361"/>
            <a:chExt cx="5342890" cy="1520825"/>
          </a:xfrm>
        </p:grpSpPr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44746" y="8084361"/>
              <a:ext cx="5342664" cy="15203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985353" y="8312307"/>
              <a:ext cx="649610" cy="94237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6116874" y="8357306"/>
            <a:ext cx="2691130" cy="827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10"/>
              </a:spcBef>
            </a:pPr>
            <a:r>
              <a:rPr sz="2600" spc="90" dirty="0">
                <a:latin typeface="Tahoma"/>
                <a:cs typeface="Tahoma"/>
              </a:rPr>
              <a:t>Negotiate</a:t>
            </a:r>
            <a:r>
              <a:rPr sz="2600" spc="-75" dirty="0">
                <a:latin typeface="Tahoma"/>
                <a:cs typeface="Tahoma"/>
              </a:rPr>
              <a:t> </a:t>
            </a:r>
            <a:r>
              <a:rPr sz="2600" spc="-25" dirty="0">
                <a:latin typeface="Tahoma"/>
                <a:cs typeface="Tahoma"/>
              </a:rPr>
              <a:t>the </a:t>
            </a:r>
            <a:r>
              <a:rPr sz="2600" spc="55" dirty="0">
                <a:latin typeface="Tahoma"/>
                <a:cs typeface="Tahoma"/>
              </a:rPr>
              <a:t>employment</a:t>
            </a:r>
            <a:r>
              <a:rPr sz="2600" spc="-80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offer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72667" y="8352280"/>
            <a:ext cx="4732020" cy="827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10"/>
              </a:spcBef>
            </a:pPr>
            <a:r>
              <a:rPr sz="2600" dirty="0">
                <a:latin typeface="Tahoma"/>
                <a:cs typeface="Tahoma"/>
              </a:rPr>
              <a:t>Fill your</a:t>
            </a:r>
            <a:r>
              <a:rPr sz="2600" spc="5" dirty="0">
                <a:latin typeface="Tahoma"/>
                <a:cs typeface="Tahoma"/>
              </a:rPr>
              <a:t> </a:t>
            </a:r>
            <a:r>
              <a:rPr sz="2600" spc="45" dirty="0">
                <a:latin typeface="Tahoma"/>
                <a:cs typeface="Tahoma"/>
              </a:rPr>
              <a:t>positions</a:t>
            </a:r>
            <a:r>
              <a:rPr sz="2600" spc="10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the</a:t>
            </a:r>
            <a:r>
              <a:rPr sz="2600" spc="5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right</a:t>
            </a:r>
            <a:r>
              <a:rPr sz="2600" spc="10" dirty="0">
                <a:latin typeface="Tahoma"/>
                <a:cs typeface="Tahoma"/>
              </a:rPr>
              <a:t> </a:t>
            </a:r>
            <a:r>
              <a:rPr sz="2600" spc="-60" dirty="0">
                <a:latin typeface="Tahoma"/>
                <a:cs typeface="Tahoma"/>
              </a:rPr>
              <a:t>way, </a:t>
            </a:r>
            <a:r>
              <a:rPr sz="2600" dirty="0">
                <a:latin typeface="Tahoma"/>
                <a:cs typeface="Tahoma"/>
              </a:rPr>
              <a:t>the</a:t>
            </a:r>
            <a:r>
              <a:rPr sz="2600" spc="-8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first</a:t>
            </a:r>
            <a:r>
              <a:rPr sz="2600" spc="-80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time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0" y="0"/>
              <a:ext cx="20104098" cy="17356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0" y="11134993"/>
              <a:ext cx="20104098" cy="1735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135360"/>
            <a:chOff x="0" y="0"/>
            <a:chExt cx="20104100" cy="1113536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099020" cy="11135360"/>
            </a:xfrm>
            <a:custGeom>
              <a:avLst/>
              <a:gdLst/>
              <a:ahLst/>
              <a:cxnLst/>
              <a:rect l="l" t="t" r="r" b="b"/>
              <a:pathLst>
                <a:path w="20099020" h="11135360">
                  <a:moveTo>
                    <a:pt x="0" y="11134993"/>
                  </a:moveTo>
                  <a:lnTo>
                    <a:pt x="20098864" y="11134993"/>
                  </a:lnTo>
                  <a:lnTo>
                    <a:pt x="20098864" y="0"/>
                  </a:lnTo>
                  <a:lnTo>
                    <a:pt x="0" y="0"/>
                  </a:lnTo>
                  <a:lnTo>
                    <a:pt x="0" y="11134993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0293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073943" cy="109718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219" y="648357"/>
              <a:ext cx="6006099" cy="1598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9036" y="648545"/>
              <a:ext cx="6782434" cy="1598295"/>
            </a:xfrm>
            <a:custGeom>
              <a:avLst/>
              <a:gdLst/>
              <a:ahLst/>
              <a:cxnLst/>
              <a:rect l="l" t="t" r="r" b="b"/>
              <a:pathLst>
                <a:path w="6782434" h="1598295">
                  <a:moveTo>
                    <a:pt x="6782133" y="0"/>
                  </a:moveTo>
                  <a:lnTo>
                    <a:pt x="291355" y="0"/>
                  </a:lnTo>
                  <a:lnTo>
                    <a:pt x="244096" y="3813"/>
                  </a:lnTo>
                  <a:lnTo>
                    <a:pt x="199264" y="14853"/>
                  </a:lnTo>
                  <a:lnTo>
                    <a:pt x="157461" y="32521"/>
                  </a:lnTo>
                  <a:lnTo>
                    <a:pt x="119284" y="56215"/>
                  </a:lnTo>
                  <a:lnTo>
                    <a:pt x="85336" y="85337"/>
                  </a:lnTo>
                  <a:lnTo>
                    <a:pt x="56214" y="119286"/>
                  </a:lnTo>
                  <a:lnTo>
                    <a:pt x="32520" y="157463"/>
                  </a:lnTo>
                  <a:lnTo>
                    <a:pt x="14853" y="199267"/>
                  </a:lnTo>
                  <a:lnTo>
                    <a:pt x="3813" y="244099"/>
                  </a:lnTo>
                  <a:lnTo>
                    <a:pt x="0" y="291359"/>
                  </a:lnTo>
                  <a:lnTo>
                    <a:pt x="0" y="1597863"/>
                  </a:lnTo>
                  <a:lnTo>
                    <a:pt x="6490778" y="1597863"/>
                  </a:lnTo>
                  <a:lnTo>
                    <a:pt x="6538037" y="1594050"/>
                  </a:lnTo>
                  <a:lnTo>
                    <a:pt x="6582869" y="1583009"/>
                  </a:lnTo>
                  <a:lnTo>
                    <a:pt x="6624672" y="1565342"/>
                  </a:lnTo>
                  <a:lnTo>
                    <a:pt x="6662849" y="1541648"/>
                  </a:lnTo>
                  <a:lnTo>
                    <a:pt x="6696797" y="1512526"/>
                  </a:lnTo>
                  <a:lnTo>
                    <a:pt x="6725919" y="1478578"/>
                  </a:lnTo>
                  <a:lnTo>
                    <a:pt x="6749613" y="1440401"/>
                  </a:lnTo>
                  <a:lnTo>
                    <a:pt x="6767280" y="1398597"/>
                  </a:lnTo>
                  <a:lnTo>
                    <a:pt x="6778320" y="1353766"/>
                  </a:lnTo>
                  <a:lnTo>
                    <a:pt x="6782133" y="1306506"/>
                  </a:lnTo>
                  <a:lnTo>
                    <a:pt x="67821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5891" y="2873075"/>
            <a:ext cx="18458180" cy="2035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300" spc="135" dirty="0">
                <a:latin typeface="Tahoma"/>
                <a:cs typeface="Tahoma"/>
              </a:rPr>
              <a:t>At</a:t>
            </a:r>
            <a:r>
              <a:rPr sz="3300" spc="-12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HRAlways,</a:t>
            </a:r>
            <a:r>
              <a:rPr sz="3300" spc="-114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we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spc="65" dirty="0">
                <a:latin typeface="Tahoma"/>
                <a:cs typeface="Tahoma"/>
              </a:rPr>
              <a:t>believe</a:t>
            </a:r>
            <a:r>
              <a:rPr sz="3300" spc="-114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that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the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key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spc="70" dirty="0">
                <a:latin typeface="Tahoma"/>
                <a:cs typeface="Tahoma"/>
              </a:rPr>
              <a:t>to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a</a:t>
            </a:r>
            <a:r>
              <a:rPr sz="3300" spc="-114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successful</a:t>
            </a:r>
            <a:r>
              <a:rPr sz="3300" spc="-114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business</a:t>
            </a:r>
            <a:r>
              <a:rPr sz="3300" spc="-12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is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a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strong</a:t>
            </a:r>
            <a:r>
              <a:rPr sz="3300" spc="-114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and</a:t>
            </a:r>
            <a:r>
              <a:rPr sz="3300" spc="-114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effective</a:t>
            </a:r>
            <a:r>
              <a:rPr sz="3300" spc="-12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team.</a:t>
            </a:r>
            <a:r>
              <a:rPr sz="3300" spc="-114" dirty="0">
                <a:latin typeface="Tahoma"/>
                <a:cs typeface="Tahoma"/>
              </a:rPr>
              <a:t> </a:t>
            </a:r>
            <a:r>
              <a:rPr sz="3300" spc="-10" dirty="0">
                <a:latin typeface="Tahoma"/>
                <a:cs typeface="Tahoma"/>
              </a:rPr>
              <a:t>That's why</a:t>
            </a:r>
            <a:r>
              <a:rPr sz="3300" spc="-5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we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offer</a:t>
            </a:r>
            <a:r>
              <a:rPr sz="3300" spc="-4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our</a:t>
            </a:r>
            <a:r>
              <a:rPr sz="3300" spc="-4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three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core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spc="-25" dirty="0">
                <a:latin typeface="Tahoma"/>
                <a:cs typeface="Tahoma"/>
              </a:rPr>
              <a:t>services:</a:t>
            </a:r>
            <a:r>
              <a:rPr sz="3300" spc="-45" dirty="0">
                <a:latin typeface="Tahoma"/>
                <a:cs typeface="Tahoma"/>
              </a:rPr>
              <a:t> </a:t>
            </a:r>
            <a:r>
              <a:rPr sz="3300" spc="45" dirty="0">
                <a:latin typeface="Tahoma"/>
                <a:cs typeface="Tahoma"/>
              </a:rPr>
              <a:t>Managerial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Hiring,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spc="100" dirty="0">
                <a:latin typeface="Tahoma"/>
                <a:cs typeface="Tahoma"/>
              </a:rPr>
              <a:t>Niche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Hiring,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and</a:t>
            </a:r>
            <a:r>
              <a:rPr sz="3300" spc="-3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Leadership</a:t>
            </a:r>
            <a:r>
              <a:rPr sz="3300" spc="-3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Hiring.</a:t>
            </a:r>
            <a:r>
              <a:rPr sz="3300" spc="-40" dirty="0">
                <a:latin typeface="Tahoma"/>
                <a:cs typeface="Tahoma"/>
              </a:rPr>
              <a:t> </a:t>
            </a:r>
            <a:r>
              <a:rPr sz="3300" spc="65" dirty="0">
                <a:latin typeface="Tahoma"/>
                <a:cs typeface="Tahoma"/>
              </a:rPr>
              <a:t>Our </a:t>
            </a:r>
            <a:r>
              <a:rPr sz="3300" spc="60" dirty="0">
                <a:latin typeface="Tahoma"/>
                <a:cs typeface="Tahoma"/>
              </a:rPr>
              <a:t>experienced</a:t>
            </a:r>
            <a:r>
              <a:rPr sz="3300" spc="-7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consultants</a:t>
            </a:r>
            <a:r>
              <a:rPr sz="3300" spc="-8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offer</a:t>
            </a:r>
            <a:r>
              <a:rPr sz="3300" spc="-7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unparalleled</a:t>
            </a:r>
            <a:r>
              <a:rPr sz="3300" spc="-70" dirty="0">
                <a:latin typeface="Tahoma"/>
                <a:cs typeface="Tahoma"/>
              </a:rPr>
              <a:t> </a:t>
            </a:r>
            <a:r>
              <a:rPr sz="3300" spc="-10" dirty="0">
                <a:latin typeface="Tahoma"/>
                <a:cs typeface="Tahoma"/>
              </a:rPr>
              <a:t>assistance</a:t>
            </a:r>
            <a:r>
              <a:rPr sz="3300" spc="-7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every</a:t>
            </a:r>
            <a:r>
              <a:rPr sz="3300" spc="-8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step</a:t>
            </a:r>
            <a:r>
              <a:rPr sz="3300" spc="-6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of</a:t>
            </a:r>
            <a:r>
              <a:rPr sz="3300" spc="-7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the</a:t>
            </a:r>
            <a:r>
              <a:rPr sz="3300" spc="-70" dirty="0">
                <a:latin typeface="Tahoma"/>
                <a:cs typeface="Tahoma"/>
              </a:rPr>
              <a:t> </a:t>
            </a:r>
            <a:r>
              <a:rPr sz="3300" spc="-145" dirty="0">
                <a:latin typeface="Tahoma"/>
                <a:cs typeface="Tahoma"/>
              </a:rPr>
              <a:t>way,</a:t>
            </a:r>
            <a:r>
              <a:rPr sz="3300" spc="-7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from</a:t>
            </a:r>
            <a:r>
              <a:rPr sz="3300" spc="-65" dirty="0">
                <a:latin typeface="Tahoma"/>
                <a:cs typeface="Tahoma"/>
              </a:rPr>
              <a:t> </a:t>
            </a:r>
            <a:r>
              <a:rPr sz="3300" spc="50" dirty="0">
                <a:latin typeface="Tahoma"/>
                <a:cs typeface="Tahoma"/>
              </a:rPr>
              <a:t>finding</a:t>
            </a:r>
            <a:r>
              <a:rPr sz="3300" spc="-7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the</a:t>
            </a:r>
            <a:r>
              <a:rPr sz="3300" spc="-70" dirty="0">
                <a:latin typeface="Tahoma"/>
                <a:cs typeface="Tahoma"/>
              </a:rPr>
              <a:t> </a:t>
            </a:r>
            <a:r>
              <a:rPr sz="3300" spc="-20" dirty="0">
                <a:latin typeface="Tahoma"/>
                <a:cs typeface="Tahoma"/>
              </a:rPr>
              <a:t>best </a:t>
            </a:r>
            <a:r>
              <a:rPr sz="3300" dirty="0">
                <a:latin typeface="Tahoma"/>
                <a:cs typeface="Tahoma"/>
              </a:rPr>
              <a:t>talent</a:t>
            </a:r>
            <a:r>
              <a:rPr sz="3300" spc="-85" dirty="0">
                <a:latin typeface="Tahoma"/>
                <a:cs typeface="Tahoma"/>
              </a:rPr>
              <a:t> </a:t>
            </a:r>
            <a:r>
              <a:rPr sz="3300" spc="65" dirty="0">
                <a:latin typeface="Tahoma"/>
                <a:cs typeface="Tahoma"/>
              </a:rPr>
              <a:t>to</a:t>
            </a:r>
            <a:r>
              <a:rPr sz="3300" spc="-8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ensuring</a:t>
            </a:r>
            <a:r>
              <a:rPr sz="3300" spc="-7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your</a:t>
            </a:r>
            <a:r>
              <a:rPr sz="3300" spc="-8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leadership</a:t>
            </a:r>
            <a:r>
              <a:rPr sz="3300" spc="-7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team</a:t>
            </a:r>
            <a:r>
              <a:rPr sz="3300" spc="-7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is</a:t>
            </a:r>
            <a:r>
              <a:rPr sz="3300" spc="-8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as</a:t>
            </a:r>
            <a:r>
              <a:rPr sz="3300" spc="-85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effective</a:t>
            </a:r>
            <a:r>
              <a:rPr sz="3300" spc="-80" dirty="0">
                <a:latin typeface="Tahoma"/>
                <a:cs typeface="Tahoma"/>
              </a:rPr>
              <a:t> </a:t>
            </a:r>
            <a:r>
              <a:rPr sz="3300" dirty="0">
                <a:latin typeface="Tahoma"/>
                <a:cs typeface="Tahoma"/>
              </a:rPr>
              <a:t>as</a:t>
            </a:r>
            <a:r>
              <a:rPr sz="3300" spc="-85" dirty="0">
                <a:latin typeface="Tahoma"/>
                <a:cs typeface="Tahoma"/>
              </a:rPr>
              <a:t> </a:t>
            </a:r>
            <a:r>
              <a:rPr sz="3300" spc="55" dirty="0">
                <a:latin typeface="Tahoma"/>
                <a:cs typeface="Tahoma"/>
              </a:rPr>
              <a:t>possible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23533" y="939732"/>
            <a:ext cx="5880100" cy="854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450" spc="600" dirty="0"/>
              <a:t>Why</a:t>
            </a:r>
            <a:r>
              <a:rPr sz="5450" spc="-470" dirty="0"/>
              <a:t> </a:t>
            </a:r>
            <a:r>
              <a:rPr sz="5450" spc="415" dirty="0"/>
              <a:t>HRAlways</a:t>
            </a:r>
            <a:r>
              <a:rPr sz="5450" spc="-470" dirty="0"/>
              <a:t> </a:t>
            </a:r>
            <a:r>
              <a:rPr sz="5450" spc="475" dirty="0"/>
              <a:t>?</a:t>
            </a:r>
            <a:endParaRPr sz="5450"/>
          </a:p>
        </p:txBody>
      </p:sp>
      <p:grpSp>
        <p:nvGrpSpPr>
          <p:cNvPr id="10" name="object 10"/>
          <p:cNvGrpSpPr/>
          <p:nvPr/>
        </p:nvGrpSpPr>
        <p:grpSpPr>
          <a:xfrm>
            <a:off x="776520" y="5704538"/>
            <a:ext cx="5610225" cy="1600835"/>
            <a:chOff x="776520" y="5704538"/>
            <a:chExt cx="5610225" cy="160083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520" y="5704538"/>
              <a:ext cx="4973251" cy="16007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24882" y="5706776"/>
              <a:ext cx="5361305" cy="1598295"/>
            </a:xfrm>
            <a:custGeom>
              <a:avLst/>
              <a:gdLst/>
              <a:ahLst/>
              <a:cxnLst/>
              <a:rect l="l" t="t" r="r" b="b"/>
              <a:pathLst>
                <a:path w="5361305" h="1598295">
                  <a:moveTo>
                    <a:pt x="5361260" y="0"/>
                  </a:moveTo>
                  <a:lnTo>
                    <a:pt x="0" y="0"/>
                  </a:lnTo>
                  <a:lnTo>
                    <a:pt x="0" y="1597859"/>
                  </a:lnTo>
                  <a:lnTo>
                    <a:pt x="5361260" y="1597859"/>
                  </a:lnTo>
                  <a:lnTo>
                    <a:pt x="5361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24882" y="5706777"/>
            <a:ext cx="5361305" cy="1598295"/>
          </a:xfrm>
          <a:prstGeom prst="rect">
            <a:avLst/>
          </a:prstGeom>
        </p:spPr>
        <p:txBody>
          <a:bodyPr vert="horz" wrap="square" lIns="0" tIns="463550" rIns="0" bIns="0" rtlCol="0">
            <a:spAutoFit/>
          </a:bodyPr>
          <a:lstStyle/>
          <a:p>
            <a:pPr marL="71755" algn="ctr">
              <a:lnSpc>
                <a:spcPct val="100000"/>
              </a:lnSpc>
              <a:spcBef>
                <a:spcPts val="3650"/>
              </a:spcBef>
            </a:pPr>
            <a:r>
              <a:rPr sz="3950" b="0" dirty="0">
                <a:latin typeface="Calibri Light"/>
                <a:cs typeface="Calibri Light"/>
              </a:rPr>
              <a:t>Wide</a:t>
            </a:r>
            <a:r>
              <a:rPr sz="3950" b="0" spc="5" dirty="0">
                <a:latin typeface="Calibri Light"/>
                <a:cs typeface="Calibri Light"/>
              </a:rPr>
              <a:t> </a:t>
            </a:r>
            <a:r>
              <a:rPr sz="3950" b="0" spc="-10" dirty="0">
                <a:latin typeface="Calibri Light"/>
                <a:cs typeface="Calibri Light"/>
              </a:rPr>
              <a:t>Reach</a:t>
            </a:r>
            <a:endParaRPr sz="3950">
              <a:latin typeface="Calibri Light"/>
              <a:cs typeface="Calibri Ligh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58498" y="5714590"/>
            <a:ext cx="11473180" cy="1600835"/>
            <a:chOff x="1158498" y="5714590"/>
            <a:chExt cx="11473180" cy="160083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8498" y="5915631"/>
              <a:ext cx="1181115" cy="11811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21356" y="5714590"/>
              <a:ext cx="4973251" cy="16007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270161" y="5715320"/>
              <a:ext cx="5361305" cy="1598295"/>
            </a:xfrm>
            <a:custGeom>
              <a:avLst/>
              <a:gdLst/>
              <a:ahLst/>
              <a:cxnLst/>
              <a:rect l="l" t="t" r="r" b="b"/>
              <a:pathLst>
                <a:path w="5361305" h="1598295">
                  <a:moveTo>
                    <a:pt x="5361265" y="0"/>
                  </a:moveTo>
                  <a:lnTo>
                    <a:pt x="0" y="0"/>
                  </a:lnTo>
                  <a:lnTo>
                    <a:pt x="0" y="1597859"/>
                  </a:lnTo>
                  <a:lnTo>
                    <a:pt x="5361265" y="1597859"/>
                  </a:lnTo>
                  <a:lnTo>
                    <a:pt x="53612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270161" y="5715320"/>
            <a:ext cx="5361305" cy="1598295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1518920" marR="1612265">
              <a:lnSpc>
                <a:spcPct val="101000"/>
              </a:lnSpc>
              <a:spcBef>
                <a:spcPts val="1415"/>
              </a:spcBef>
            </a:pPr>
            <a:r>
              <a:rPr sz="3950" b="0" dirty="0">
                <a:latin typeface="Calibri Light"/>
                <a:cs typeface="Calibri Light"/>
              </a:rPr>
              <a:t>Depth</a:t>
            </a:r>
            <a:r>
              <a:rPr sz="3950" b="0" spc="-20" dirty="0">
                <a:latin typeface="Calibri Light"/>
                <a:cs typeface="Calibri Light"/>
              </a:rPr>
              <a:t> </a:t>
            </a:r>
            <a:r>
              <a:rPr sz="3950" b="0" spc="-25" dirty="0">
                <a:latin typeface="Calibri Light"/>
                <a:cs typeface="Calibri Light"/>
              </a:rPr>
              <a:t>of </a:t>
            </a:r>
            <a:r>
              <a:rPr sz="3950" b="0" spc="-10" dirty="0">
                <a:latin typeface="Calibri Light"/>
                <a:cs typeface="Calibri Light"/>
              </a:rPr>
              <a:t>Experience</a:t>
            </a:r>
            <a:endParaRPr sz="395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388256" y="5704538"/>
            <a:ext cx="11552555" cy="1600835"/>
            <a:chOff x="7388256" y="5704538"/>
            <a:chExt cx="11552555" cy="1600835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88256" y="5985995"/>
              <a:ext cx="1045413" cy="104541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31531" y="5704538"/>
              <a:ext cx="4973251" cy="160078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3579125" y="5706776"/>
              <a:ext cx="5361305" cy="1598295"/>
            </a:xfrm>
            <a:custGeom>
              <a:avLst/>
              <a:gdLst/>
              <a:ahLst/>
              <a:cxnLst/>
              <a:rect l="l" t="t" r="r" b="b"/>
              <a:pathLst>
                <a:path w="5361305" h="1598295">
                  <a:moveTo>
                    <a:pt x="5361260" y="0"/>
                  </a:moveTo>
                  <a:lnTo>
                    <a:pt x="0" y="0"/>
                  </a:lnTo>
                  <a:lnTo>
                    <a:pt x="0" y="1597859"/>
                  </a:lnTo>
                  <a:lnTo>
                    <a:pt x="5361260" y="1597859"/>
                  </a:lnTo>
                  <a:lnTo>
                    <a:pt x="5361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3579126" y="5706777"/>
            <a:ext cx="5361305" cy="159829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518920" marR="916305">
              <a:lnSpc>
                <a:spcPct val="101000"/>
              </a:lnSpc>
              <a:spcBef>
                <a:spcPts val="1425"/>
              </a:spcBef>
            </a:pPr>
            <a:r>
              <a:rPr sz="3950" b="0" dirty="0">
                <a:latin typeface="Calibri Light"/>
                <a:cs typeface="Calibri Light"/>
              </a:rPr>
              <a:t>Consistency</a:t>
            </a:r>
            <a:r>
              <a:rPr sz="3950" b="0" spc="-105" dirty="0">
                <a:latin typeface="Calibri Light"/>
                <a:cs typeface="Calibri Light"/>
              </a:rPr>
              <a:t> </a:t>
            </a:r>
            <a:r>
              <a:rPr sz="3950" b="0" spc="-25" dirty="0">
                <a:latin typeface="Calibri Light"/>
                <a:cs typeface="Calibri Light"/>
              </a:rPr>
              <a:t>of </a:t>
            </a:r>
            <a:r>
              <a:rPr sz="3950" b="0" spc="-10" dirty="0">
                <a:latin typeface="Calibri Light"/>
                <a:cs typeface="Calibri Light"/>
              </a:rPr>
              <a:t>Service</a:t>
            </a:r>
            <a:endParaRPr sz="3950">
              <a:latin typeface="Calibri Light"/>
              <a:cs typeface="Calibri Ligh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096210" y="5978456"/>
            <a:ext cx="10702925" cy="3445510"/>
            <a:chOff x="4096210" y="5978456"/>
            <a:chExt cx="10702925" cy="3445510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753717" y="5978456"/>
              <a:ext cx="1045413" cy="104541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6210" y="7823007"/>
              <a:ext cx="4970738" cy="160078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343063" y="7824357"/>
              <a:ext cx="5361305" cy="1598295"/>
            </a:xfrm>
            <a:custGeom>
              <a:avLst/>
              <a:gdLst/>
              <a:ahLst/>
              <a:cxnLst/>
              <a:rect l="l" t="t" r="r" b="b"/>
              <a:pathLst>
                <a:path w="5361305" h="1598295">
                  <a:moveTo>
                    <a:pt x="5361260" y="0"/>
                  </a:moveTo>
                  <a:lnTo>
                    <a:pt x="0" y="0"/>
                  </a:lnTo>
                  <a:lnTo>
                    <a:pt x="0" y="1597860"/>
                  </a:lnTo>
                  <a:lnTo>
                    <a:pt x="5361260" y="1597860"/>
                  </a:lnTo>
                  <a:lnTo>
                    <a:pt x="5361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343063" y="7824357"/>
            <a:ext cx="5361305" cy="159829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518920" marR="1764030">
              <a:lnSpc>
                <a:spcPct val="100600"/>
              </a:lnSpc>
              <a:spcBef>
                <a:spcPts val="1450"/>
              </a:spcBef>
            </a:pPr>
            <a:r>
              <a:rPr sz="3950" b="0" spc="-10" dirty="0">
                <a:latin typeface="Calibri Light"/>
                <a:cs typeface="Calibri Light"/>
              </a:rPr>
              <a:t>Industry Specialists</a:t>
            </a:r>
            <a:endParaRPr sz="3950">
              <a:latin typeface="Calibri Light"/>
              <a:cs typeface="Calibri Ligh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0403871" y="7815468"/>
            <a:ext cx="5609590" cy="1598295"/>
            <a:chOff x="10403871" y="7815468"/>
            <a:chExt cx="5609590" cy="1598295"/>
          </a:xfrm>
        </p:grpSpPr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03871" y="7815468"/>
              <a:ext cx="4973251" cy="159827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0652031" y="7815814"/>
              <a:ext cx="5361305" cy="1598295"/>
            </a:xfrm>
            <a:custGeom>
              <a:avLst/>
              <a:gdLst/>
              <a:ahLst/>
              <a:cxnLst/>
              <a:rect l="l" t="t" r="r" b="b"/>
              <a:pathLst>
                <a:path w="5361305" h="1598295">
                  <a:moveTo>
                    <a:pt x="5361260" y="0"/>
                  </a:moveTo>
                  <a:lnTo>
                    <a:pt x="0" y="0"/>
                  </a:lnTo>
                  <a:lnTo>
                    <a:pt x="0" y="1597860"/>
                  </a:lnTo>
                  <a:lnTo>
                    <a:pt x="5361260" y="1597860"/>
                  </a:lnTo>
                  <a:lnTo>
                    <a:pt x="5361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0652031" y="7815814"/>
            <a:ext cx="5361305" cy="1598295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518920" marR="1259840">
              <a:lnSpc>
                <a:spcPct val="101000"/>
              </a:lnSpc>
              <a:spcBef>
                <a:spcPts val="1420"/>
              </a:spcBef>
            </a:pPr>
            <a:r>
              <a:rPr sz="3950" b="0" spc="-65" dirty="0">
                <a:latin typeface="Calibri Light"/>
                <a:cs typeface="Calibri Light"/>
              </a:rPr>
              <a:t>Top</a:t>
            </a:r>
            <a:r>
              <a:rPr sz="3950" b="0" spc="-155" dirty="0">
                <a:latin typeface="Calibri Light"/>
                <a:cs typeface="Calibri Light"/>
              </a:rPr>
              <a:t> </a:t>
            </a:r>
            <a:r>
              <a:rPr sz="3950" b="0" spc="-10" dirty="0">
                <a:latin typeface="Calibri Light"/>
                <a:cs typeface="Calibri Light"/>
              </a:rPr>
              <a:t>Sourcing Strategies</a:t>
            </a:r>
            <a:endParaRPr sz="3950">
              <a:latin typeface="Calibri Light"/>
              <a:cs typeface="Calibri Ligh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0" y="8036614"/>
            <a:ext cx="20104100" cy="3272154"/>
            <a:chOff x="0" y="8036614"/>
            <a:chExt cx="20104100" cy="3272154"/>
          </a:xfrm>
        </p:grpSpPr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26057" y="8086874"/>
              <a:ext cx="1045413" cy="104541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08344" y="8036614"/>
              <a:ext cx="1176089" cy="117357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11134993"/>
              <a:ext cx="20104098" cy="1735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134" y="610662"/>
            <a:ext cx="7591330" cy="30017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3134" y="610662"/>
            <a:ext cx="7591425" cy="2818130"/>
          </a:xfrm>
          <a:prstGeom prst="rect">
            <a:avLst/>
          </a:prstGeom>
          <a:solidFill>
            <a:srgbClr val="000000">
              <a:alpha val="50979"/>
            </a:srgbClr>
          </a:solidFill>
        </p:spPr>
        <p:txBody>
          <a:bodyPr vert="horz" wrap="square" lIns="0" tIns="159385" rIns="0" bIns="0" rtlCol="0">
            <a:spAutoFit/>
          </a:bodyPr>
          <a:lstStyle/>
          <a:p>
            <a:pPr marL="442595" marR="1156970">
              <a:lnSpc>
                <a:spcPct val="100499"/>
              </a:lnSpc>
              <a:spcBef>
                <a:spcPts val="1255"/>
              </a:spcBef>
            </a:pPr>
            <a:r>
              <a:rPr sz="7250" spc="315" dirty="0">
                <a:solidFill>
                  <a:srgbClr val="FFFFFF"/>
                </a:solidFill>
              </a:rPr>
              <a:t>Partner</a:t>
            </a:r>
            <a:r>
              <a:rPr sz="7250" spc="-635" dirty="0">
                <a:solidFill>
                  <a:srgbClr val="FFFFFF"/>
                </a:solidFill>
              </a:rPr>
              <a:t> </a:t>
            </a:r>
            <a:r>
              <a:rPr sz="7250" spc="425" dirty="0">
                <a:solidFill>
                  <a:srgbClr val="FFFFFF"/>
                </a:solidFill>
              </a:rPr>
              <a:t>With </a:t>
            </a:r>
            <a:r>
              <a:rPr sz="7250" spc="545" dirty="0">
                <a:solidFill>
                  <a:srgbClr val="FFFFFF"/>
                </a:solidFill>
              </a:rPr>
              <a:t>Us</a:t>
            </a:r>
            <a:r>
              <a:rPr sz="7250" spc="-645" dirty="0">
                <a:solidFill>
                  <a:srgbClr val="FFFFFF"/>
                </a:solidFill>
              </a:rPr>
              <a:t> </a:t>
            </a:r>
            <a:r>
              <a:rPr sz="7250" spc="525" dirty="0">
                <a:solidFill>
                  <a:srgbClr val="FFFFFF"/>
                </a:solidFill>
              </a:rPr>
              <a:t>Today</a:t>
            </a:r>
            <a:endParaRPr sz="72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654" y="4827497"/>
            <a:ext cx="9536882" cy="14474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654" y="6704717"/>
            <a:ext cx="9536882" cy="144498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6235" y="5056046"/>
            <a:ext cx="7512684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165" dirty="0">
                <a:latin typeface="Tahoma"/>
                <a:cs typeface="Tahoma"/>
              </a:rPr>
              <a:t>Mobile-</a:t>
            </a:r>
            <a:r>
              <a:rPr sz="4950" spc="-165" dirty="0">
                <a:latin typeface="Tahoma"/>
                <a:cs typeface="Tahoma"/>
              </a:rPr>
              <a:t> </a:t>
            </a:r>
            <a:r>
              <a:rPr sz="4950" spc="-35" dirty="0">
                <a:latin typeface="Tahoma"/>
                <a:cs typeface="Tahoma"/>
              </a:rPr>
              <a:t>+91</a:t>
            </a:r>
            <a:r>
              <a:rPr sz="4950" spc="-165" dirty="0">
                <a:latin typeface="Tahoma"/>
                <a:cs typeface="Tahoma"/>
              </a:rPr>
              <a:t> </a:t>
            </a:r>
            <a:r>
              <a:rPr sz="4950" dirty="0">
                <a:latin typeface="Tahoma"/>
                <a:cs typeface="Tahoma"/>
              </a:rPr>
              <a:t>8652</a:t>
            </a:r>
            <a:r>
              <a:rPr sz="4950" spc="-165" dirty="0">
                <a:latin typeface="Tahoma"/>
                <a:cs typeface="Tahoma"/>
              </a:rPr>
              <a:t> </a:t>
            </a:r>
            <a:r>
              <a:rPr sz="4950" dirty="0">
                <a:latin typeface="Tahoma"/>
                <a:cs typeface="Tahoma"/>
              </a:rPr>
              <a:t>351</a:t>
            </a:r>
            <a:r>
              <a:rPr sz="4950" spc="-160" dirty="0">
                <a:latin typeface="Tahoma"/>
                <a:cs typeface="Tahoma"/>
              </a:rPr>
              <a:t> </a:t>
            </a:r>
            <a:r>
              <a:rPr sz="4950" spc="-25" dirty="0">
                <a:latin typeface="Tahoma"/>
                <a:cs typeface="Tahoma"/>
              </a:rPr>
              <a:t>111</a:t>
            </a:r>
            <a:endParaRPr sz="4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235" y="6933266"/>
            <a:ext cx="788035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dirty="0">
                <a:latin typeface="Tahoma"/>
                <a:cs typeface="Tahoma"/>
              </a:rPr>
              <a:t>Email-</a:t>
            </a:r>
            <a:r>
              <a:rPr sz="4950" spc="-125" dirty="0">
                <a:latin typeface="Tahoma"/>
                <a:cs typeface="Tahoma"/>
              </a:rPr>
              <a:t> </a:t>
            </a:r>
            <a:r>
              <a:rPr sz="4950" spc="-30" dirty="0">
                <a:latin typeface="Tahoma"/>
                <a:cs typeface="Tahoma"/>
                <a:hlinkClick r:id="rId5"/>
              </a:rPr>
              <a:t>anushka@hralways.in</a:t>
            </a:r>
            <a:endParaRPr sz="495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2654" y="8579424"/>
            <a:ext cx="9536882" cy="144749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56235" y="8807973"/>
            <a:ext cx="741553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65" dirty="0">
                <a:latin typeface="Tahoma"/>
                <a:cs typeface="Tahoma"/>
              </a:rPr>
              <a:t>Website-</a:t>
            </a:r>
            <a:r>
              <a:rPr sz="4950" spc="-170" dirty="0">
                <a:latin typeface="Tahoma"/>
                <a:cs typeface="Tahoma"/>
              </a:rPr>
              <a:t> </a:t>
            </a:r>
            <a:r>
              <a:rPr sz="4950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7"/>
              </a:rPr>
              <a:t>www.hralways.in</a:t>
            </a:r>
            <a:endParaRPr sz="495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071328" y="0"/>
            <a:ext cx="9027795" cy="11308715"/>
            <a:chOff x="11071328" y="0"/>
            <a:chExt cx="9027795" cy="1130871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3002" y="0"/>
              <a:ext cx="8995861" cy="1130708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081893" y="0"/>
              <a:ext cx="8996045" cy="11307445"/>
            </a:xfrm>
            <a:custGeom>
              <a:avLst/>
              <a:gdLst/>
              <a:ahLst/>
              <a:cxnLst/>
              <a:rect l="l" t="t" r="r" b="b"/>
              <a:pathLst>
                <a:path w="8996044" h="11307445">
                  <a:moveTo>
                    <a:pt x="8995862" y="0"/>
                  </a:moveTo>
                  <a:lnTo>
                    <a:pt x="0" y="0"/>
                  </a:lnTo>
                  <a:lnTo>
                    <a:pt x="0" y="11307083"/>
                  </a:lnTo>
                  <a:lnTo>
                    <a:pt x="8995862" y="11307083"/>
                  </a:lnTo>
                  <a:lnTo>
                    <a:pt x="8995862" y="0"/>
                  </a:lnTo>
                  <a:close/>
                </a:path>
              </a:pathLst>
            </a:custGeom>
            <a:solidFill>
              <a:srgbClr val="000000">
                <a:alpha val="78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071328" y="1476"/>
              <a:ext cx="8996045" cy="11307445"/>
            </a:xfrm>
            <a:custGeom>
              <a:avLst/>
              <a:gdLst/>
              <a:ahLst/>
              <a:cxnLst/>
              <a:rect l="l" t="t" r="r" b="b"/>
              <a:pathLst>
                <a:path w="8996044" h="11307445">
                  <a:moveTo>
                    <a:pt x="8995862" y="0"/>
                  </a:moveTo>
                  <a:lnTo>
                    <a:pt x="0" y="0"/>
                  </a:lnTo>
                  <a:lnTo>
                    <a:pt x="0" y="11307079"/>
                  </a:lnTo>
                  <a:lnTo>
                    <a:pt x="8995862" y="11307079"/>
                  </a:lnTo>
                  <a:lnTo>
                    <a:pt x="8995862" y="0"/>
                  </a:lnTo>
                  <a:close/>
                </a:path>
              </a:pathLst>
            </a:custGeom>
            <a:solidFill>
              <a:srgbClr val="000000">
                <a:alpha val="239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941470" y="5887544"/>
            <a:ext cx="6266815" cy="2085975"/>
          </a:xfrm>
          <a:prstGeom prst="rect">
            <a:avLst/>
          </a:prstGeom>
        </p:spPr>
        <p:txBody>
          <a:bodyPr vert="horz" wrap="square" lIns="0" tIns="403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75"/>
              </a:spcBef>
            </a:pPr>
            <a:r>
              <a:rPr sz="6600" b="1" spc="490" dirty="0">
                <a:solidFill>
                  <a:srgbClr val="FFFFFF"/>
                </a:solidFill>
                <a:latin typeface="Trebuchet MS"/>
                <a:cs typeface="Trebuchet MS"/>
              </a:rPr>
              <a:t>HRAlways</a:t>
            </a:r>
            <a:endParaRPr sz="6600">
              <a:latin typeface="Trebuchet MS"/>
              <a:cs typeface="Trebuchet MS"/>
            </a:endParaRPr>
          </a:p>
          <a:p>
            <a:pPr marL="36830">
              <a:lnSpc>
                <a:spcPct val="100000"/>
              </a:lnSpc>
              <a:spcBef>
                <a:spcPts val="1500"/>
              </a:spcBef>
            </a:pPr>
            <a:r>
              <a:rPr sz="31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Meant</a:t>
            </a:r>
            <a:r>
              <a:rPr sz="31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dirty="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31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dirty="0">
                <a:solidFill>
                  <a:srgbClr val="FFFFFF"/>
                </a:solidFill>
                <a:latin typeface="Lucida Sans Unicode"/>
                <a:cs typeface="Lucida Sans Unicode"/>
              </a:rPr>
              <a:t>Deliver</a:t>
            </a:r>
            <a:r>
              <a:rPr sz="31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Quality</a:t>
            </a:r>
            <a:r>
              <a:rPr sz="31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1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Always</a:t>
            </a:r>
            <a:endParaRPr sz="3100">
              <a:latin typeface="Lucida Sans Unicode"/>
              <a:cs typeface="Lucida Sans Unicode"/>
            </a:endParaRPr>
          </a:p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361643" y="2345602"/>
            <a:ext cx="3909273" cy="4111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1035</Words>
  <Application>Microsoft Office PowerPoint</Application>
  <PresentationFormat>Custom</PresentationFormat>
  <Paragraphs>112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Hypatia Sans Pro</vt:lpstr>
      <vt:lpstr>Lucida Sans Unicode</vt:lpstr>
      <vt:lpstr>Tahoma</vt:lpstr>
      <vt:lpstr>Trebuchet MS</vt:lpstr>
      <vt:lpstr>Verdana</vt:lpstr>
      <vt:lpstr>Office Theme</vt:lpstr>
      <vt:lpstr>PowerPoint Presentation</vt:lpstr>
      <vt:lpstr>ABOUT US</vt:lpstr>
      <vt:lpstr>OUR PHILOSOPHY</vt:lpstr>
      <vt:lpstr>Our Founder</vt:lpstr>
      <vt:lpstr>IT RECRUITMENT TEAM: COMPETENCY GRAPH</vt:lpstr>
      <vt:lpstr>SECTORS AND ROLES WHERE WE HAVE SUCCESSFULLY HIRED</vt:lpstr>
      <vt:lpstr>CURRENT CLIENTS</vt:lpstr>
      <vt:lpstr>By combining years of industry experience and market insight, we help you find the ideal leaders for your organisation.</vt:lpstr>
      <vt:lpstr>Multi Channel Sourcing Model</vt:lpstr>
      <vt:lpstr>OUR RECRUITMENT PROCESS</vt:lpstr>
      <vt:lpstr>Why HRAlways ?</vt:lpstr>
      <vt:lpstr>Partner With Us Today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ds_10</dc:creator>
  <cp:lastModifiedBy>ds_10pro_02@outlook.com</cp:lastModifiedBy>
  <cp:revision>1</cp:revision>
  <dcterms:created xsi:type="dcterms:W3CDTF">2024-01-03T11:11:18Z</dcterms:created>
  <dcterms:modified xsi:type="dcterms:W3CDTF">2024-01-03T11:28:06Z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2022-07-01T00:00:00Z</vt:filetime>
  </property>
  <property fmtid="{D5CDD505-2E9C-101B-9397-08002B2CF9AE}" pid="3" name="LastSaved">
    <vt:filetime>2024-01-03T00:00:00Z</vt:filetime>
  </property>
  <property fmtid="{D5CDD505-2E9C-101B-9397-08002B2CF9AE}" pid="4" name="Producer">
    <vt:lpwstr>macOS Version 12.2.1 (Build 21D62) Quartz PDFContext</vt:lpwstr>
  </property>
</Properties>
</file>